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1" r:id="rId2"/>
    <p:sldId id="322" r:id="rId3"/>
    <p:sldId id="323" r:id="rId4"/>
    <p:sldId id="324" r:id="rId5"/>
    <p:sldId id="325" r:id="rId6"/>
    <p:sldId id="398" r:id="rId7"/>
    <p:sldId id="292" r:id="rId8"/>
    <p:sldId id="321" r:id="rId9"/>
    <p:sldId id="400" r:id="rId10"/>
    <p:sldId id="301" r:id="rId11"/>
    <p:sldId id="359" r:id="rId12"/>
    <p:sldId id="306" r:id="rId13"/>
    <p:sldId id="307" r:id="rId14"/>
    <p:sldId id="341" r:id="rId15"/>
    <p:sldId id="361" r:id="rId16"/>
    <p:sldId id="309" r:id="rId17"/>
    <p:sldId id="310" r:id="rId18"/>
    <p:sldId id="363" r:id="rId19"/>
    <p:sldId id="362" r:id="rId20"/>
    <p:sldId id="311" r:id="rId21"/>
    <p:sldId id="366" r:id="rId22"/>
    <p:sldId id="365" r:id="rId23"/>
    <p:sldId id="364" r:id="rId24"/>
    <p:sldId id="312" r:id="rId25"/>
    <p:sldId id="369" r:id="rId26"/>
    <p:sldId id="368" r:id="rId27"/>
    <p:sldId id="367" r:id="rId28"/>
    <p:sldId id="371" r:id="rId29"/>
    <p:sldId id="372" r:id="rId30"/>
    <p:sldId id="374" r:id="rId31"/>
    <p:sldId id="373" r:id="rId32"/>
    <p:sldId id="315" r:id="rId33"/>
    <p:sldId id="316" r:id="rId34"/>
    <p:sldId id="397" r:id="rId35"/>
    <p:sldId id="317" r:id="rId36"/>
    <p:sldId id="318" r:id="rId37"/>
    <p:sldId id="344" r:id="rId38"/>
    <p:sldId id="370" r:id="rId39"/>
  </p:sldIdLst>
  <p:sldSz cx="9144000" cy="6858000" type="screen4x3"/>
  <p:notesSz cx="6815138" cy="982345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FF66"/>
    <a:srgbClr val="FFFF66"/>
    <a:srgbClr val="FF9966"/>
    <a:srgbClr val="0000FF"/>
    <a:srgbClr val="CC00CC"/>
    <a:srgbClr val="000066"/>
    <a:srgbClr val="006600"/>
    <a:srgbClr val="99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46" y="-90"/>
      </p:cViewPr>
      <p:guideLst>
        <p:guide orient="horz" pos="1872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36600"/>
            <a:ext cx="4914900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65663"/>
            <a:ext cx="499903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2913"/>
            <a:ext cx="29527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332913"/>
            <a:ext cx="29527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0012879-61E4-4498-8B43-7DED6D8C3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23085-AF77-4BE1-AB1F-59A2F01B88C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67D6B-8DA5-4FBE-9D61-B2931E4FF205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84F96-93EA-4982-8127-886BFE6474C9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5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CC618-96C6-4816-B3E0-D29802204EA7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654DE-64DE-4571-A9B6-76E4E3A87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29968-FD10-4F34-AF37-6EBD2D2B0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BFBF-D1EC-47DB-93C7-74C9D27C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F6DC-3B9F-47DA-97AD-5DD7EAF4B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074E5-3025-49EA-A266-C47F10D30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AEFB-72CF-4558-9D60-2A1793449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566FC-DADE-4F79-9579-031B8932B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7FD4F-1103-405C-9CBD-1D4C1282B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2D59D-4A22-4832-B0D3-9614D7C7C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75F6-33FC-4EBF-B5F9-7185AA700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0FA71-3BF1-4D16-A967-646515935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DE18E6F-76C4-4529-AB15-1FC91AD1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саров108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57200" y="457200"/>
            <a:ext cx="41798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саров109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583113" y="457200"/>
            <a:ext cx="41798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53391" y="3075709"/>
            <a:ext cx="6847610" cy="156966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Общие свойства </a:t>
            </a:r>
            <a:r>
              <a:rPr lang="ru-RU" sz="4800" smtClean="0">
                <a:solidFill>
                  <a:srgbClr val="C00000"/>
                </a:solidFill>
              </a:rPr>
              <a:t>возбудимых клеток.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0" y="2503714"/>
            <a:ext cx="6825343" cy="43542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597A9A-B992-4FA9-B367-F3E2C10918E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15888"/>
            <a:ext cx="8953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/>
              <a:t>Такой вход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 </a:t>
            </a:r>
            <a:r>
              <a:rPr lang="ru-RU" sz="2200"/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200"/>
              <a:t>и частичной потере ПП (отсюда название – «ток утечки»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)</a:t>
            </a:r>
            <a:r>
              <a:rPr lang="ru-RU" sz="2200"/>
              <a:t>.</a:t>
            </a:r>
            <a:endParaRPr lang="en-US" sz="220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668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 dirty="0"/>
          </a:p>
          <a:p>
            <a:pPr algn="l">
              <a:lnSpc>
                <a:spcPct val="110000"/>
              </a:lnSpc>
            </a:pPr>
            <a:r>
              <a:rPr lang="ru-RU" sz="2200" dirty="0"/>
              <a:t>Диффузия </a:t>
            </a:r>
            <a:r>
              <a:rPr lang="en-US" sz="2200" dirty="0"/>
              <a:t>Na</a:t>
            </a:r>
            <a:r>
              <a:rPr lang="en-US" sz="2200" baseline="30000" dirty="0"/>
              <a:t>+</a:t>
            </a:r>
            <a:r>
              <a:rPr lang="ru-RU" sz="2200" dirty="0"/>
              <a:t> в клетку зависит, прежде всего, от концентра-</a:t>
            </a:r>
            <a:r>
              <a:rPr lang="ru-RU" sz="2200" dirty="0" err="1"/>
              <a:t>ции</a:t>
            </a:r>
            <a:r>
              <a:rPr lang="ru-RU" sz="2200" dirty="0"/>
              <a:t> постоянно открытых </a:t>
            </a:r>
            <a:r>
              <a:rPr lang="en-US" sz="2200" dirty="0"/>
              <a:t>Na</a:t>
            </a:r>
            <a:r>
              <a:rPr lang="en-US" sz="2200" baseline="30000" dirty="0"/>
              <a:t>+</a:t>
            </a:r>
            <a:r>
              <a:rPr lang="en-US" sz="2200" dirty="0"/>
              <a:t>-</a:t>
            </a:r>
            <a:r>
              <a:rPr lang="ru-RU" sz="2200" dirty="0"/>
              <a:t>каналов на мембране. </a:t>
            </a:r>
          </a:p>
          <a:p>
            <a:pPr algn="l">
              <a:lnSpc>
                <a:spcPct val="110000"/>
              </a:lnSpc>
            </a:pPr>
            <a:endParaRPr lang="ru-RU" sz="800" b="0" dirty="0"/>
          </a:p>
          <a:p>
            <a:pPr algn="l">
              <a:lnSpc>
                <a:spcPct val="110000"/>
              </a:lnSpc>
            </a:pPr>
            <a:endParaRPr lang="ru-RU" sz="800" b="0" dirty="0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963783"/>
            <a:ext cx="3614057" cy="1006429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Эта </a:t>
            </a:r>
            <a:r>
              <a:rPr lang="ru-RU" sz="2200" b="0" dirty="0" smtClean="0"/>
              <a:t>величина </a:t>
            </a:r>
            <a:r>
              <a:rPr lang="ru-RU" sz="2200" b="0" dirty="0"/>
              <a:t>является стабильным свойством конкретного нейрона. </a:t>
            </a:r>
            <a:endParaRPr lang="ru-RU" sz="1200" b="0" i="1" dirty="0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>
            <a:off x="689171" y="6162449"/>
            <a:ext cx="6062332" cy="0"/>
          </a:xfrm>
          <a:prstGeom prst="line">
            <a:avLst/>
          </a:prstGeom>
          <a:noFill/>
          <a:ln w="88900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27"/>
          <p:cNvSpPr>
            <a:spLocks noChangeShapeType="1"/>
          </p:cNvSpPr>
          <p:nvPr/>
        </p:nvSpPr>
        <p:spPr bwMode="auto">
          <a:xfrm>
            <a:off x="673955" y="5672472"/>
            <a:ext cx="6025379" cy="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28"/>
          <p:cNvSpPr>
            <a:spLocks noChangeShapeType="1"/>
          </p:cNvSpPr>
          <p:nvPr/>
        </p:nvSpPr>
        <p:spPr bwMode="auto">
          <a:xfrm>
            <a:off x="689171" y="6598413"/>
            <a:ext cx="6062332" cy="0"/>
          </a:xfrm>
          <a:prstGeom prst="line">
            <a:avLst/>
          </a:prstGeom>
          <a:noFill/>
          <a:ln w="889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Text Box 29"/>
          <p:cNvSpPr txBox="1">
            <a:spLocks noChangeArrowheads="1"/>
          </p:cNvSpPr>
          <p:nvPr/>
        </p:nvSpPr>
        <p:spPr bwMode="auto">
          <a:xfrm>
            <a:off x="721776" y="5288593"/>
            <a:ext cx="1904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FF0066"/>
                </a:solidFill>
              </a:rPr>
              <a:t>МП </a:t>
            </a:r>
            <a:r>
              <a:rPr lang="ru-RU" sz="2000" b="0" dirty="0">
                <a:solidFill>
                  <a:srgbClr val="FF0066"/>
                </a:solidFill>
              </a:rPr>
              <a:t>нейрона</a:t>
            </a:r>
            <a:r>
              <a:rPr lang="ru-RU" sz="2000" dirty="0">
                <a:solidFill>
                  <a:srgbClr val="FF0066"/>
                </a:solidFill>
              </a:rPr>
              <a:t> А</a:t>
            </a:r>
          </a:p>
        </p:txBody>
      </p:sp>
      <p:sp>
        <p:nvSpPr>
          <p:cNvPr id="14357" name="Text Box 30"/>
          <p:cNvSpPr txBox="1">
            <a:spLocks noChangeArrowheads="1"/>
          </p:cNvSpPr>
          <p:nvPr/>
        </p:nvSpPr>
        <p:spPr bwMode="auto">
          <a:xfrm>
            <a:off x="858716" y="5766996"/>
            <a:ext cx="19030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CC00FF"/>
                </a:solidFill>
              </a:rPr>
              <a:t>МП </a:t>
            </a:r>
            <a:r>
              <a:rPr lang="ru-RU" sz="2000" b="0" dirty="0">
                <a:solidFill>
                  <a:srgbClr val="CC00FF"/>
                </a:solidFill>
              </a:rPr>
              <a:t>нейрона</a:t>
            </a:r>
            <a:r>
              <a:rPr lang="ru-RU" sz="2000" dirty="0">
                <a:solidFill>
                  <a:srgbClr val="CC00FF"/>
                </a:solidFill>
              </a:rPr>
              <a:t> Б</a:t>
            </a:r>
          </a:p>
        </p:txBody>
      </p:sp>
      <p:sp>
        <p:nvSpPr>
          <p:cNvPr id="14358" name="Text Box 31"/>
          <p:cNvSpPr txBox="1">
            <a:spLocks noChangeArrowheads="1"/>
          </p:cNvSpPr>
          <p:nvPr/>
        </p:nvSpPr>
        <p:spPr bwMode="auto">
          <a:xfrm>
            <a:off x="1010872" y="6214533"/>
            <a:ext cx="1904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0000FF"/>
                </a:solidFill>
              </a:rPr>
              <a:t>МП </a:t>
            </a:r>
            <a:r>
              <a:rPr lang="ru-RU" sz="2000" b="0" dirty="0">
                <a:solidFill>
                  <a:srgbClr val="0000FF"/>
                </a:solidFill>
              </a:rPr>
              <a:t>нейрона </a:t>
            </a:r>
            <a:r>
              <a:rPr lang="ru-RU" sz="2000" dirty="0">
                <a:solidFill>
                  <a:srgbClr val="0000FF"/>
                </a:solidFill>
              </a:rPr>
              <a:t>В</a:t>
            </a:r>
          </a:p>
        </p:txBody>
      </p:sp>
      <p:sp>
        <p:nvSpPr>
          <p:cNvPr id="23" name="Двойная стрелка вверх/вниз 22"/>
          <p:cNvSpPr/>
          <p:nvPr/>
        </p:nvSpPr>
        <p:spPr bwMode="auto">
          <a:xfrm>
            <a:off x="3276600" y="5192489"/>
            <a:ext cx="206828" cy="489857"/>
          </a:xfrm>
          <a:prstGeom prst="upDownArrow">
            <a:avLst/>
          </a:prstGeom>
          <a:solidFill>
            <a:srgbClr val="FF006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Двойная стрелка вверх/вниз 23"/>
          <p:cNvSpPr/>
          <p:nvPr/>
        </p:nvSpPr>
        <p:spPr bwMode="auto">
          <a:xfrm>
            <a:off x="4626432" y="5192489"/>
            <a:ext cx="206828" cy="979715"/>
          </a:xfrm>
          <a:prstGeom prst="upDownArrow">
            <a:avLst/>
          </a:prstGeom>
          <a:solidFill>
            <a:srgbClr val="CC00CC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Двойная стрелка вверх/вниз 24"/>
          <p:cNvSpPr/>
          <p:nvPr/>
        </p:nvSpPr>
        <p:spPr bwMode="auto">
          <a:xfrm>
            <a:off x="6041633" y="5181604"/>
            <a:ext cx="195946" cy="1426029"/>
          </a:xfrm>
          <a:prstGeom prst="upDownArrow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3448" y="4354283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66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FF0066"/>
                </a:solidFill>
              </a:rPr>
              <a:t>10 мВ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4162" y="4343398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C00CC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CC00CC"/>
                </a:solidFill>
              </a:rPr>
              <a:t>20 мВ</a:t>
            </a:r>
            <a:endParaRPr lang="ru-RU" sz="1600" dirty="0">
              <a:solidFill>
                <a:srgbClr val="CC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5768" y="4365173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000066"/>
                </a:solidFill>
              </a:rPr>
              <a:t>30 мВ</a:t>
            </a:r>
            <a:endParaRPr lang="ru-RU" sz="1600" dirty="0">
              <a:solidFill>
                <a:srgbClr val="000066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816" y="2531992"/>
            <a:ext cx="6723124" cy="4126221"/>
            <a:chOff x="8816" y="2531992"/>
            <a:chExt cx="6723124" cy="4126221"/>
          </a:xfrm>
        </p:grpSpPr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 flipV="1">
              <a:off x="610919" y="3112634"/>
              <a:ext cx="60623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5246826" y="3160171"/>
              <a:ext cx="1306368" cy="437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 dirty="0"/>
                <a:t>время, мин</a:t>
              </a: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 flipH="1" flipV="1">
              <a:off x="673955" y="2634231"/>
              <a:ext cx="0" cy="40239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V="1">
              <a:off x="669608" y="5184425"/>
              <a:ext cx="60623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Text Box 13"/>
            <p:cNvSpPr txBox="1">
              <a:spLocks noChangeArrowheads="1"/>
            </p:cNvSpPr>
            <p:nvPr/>
          </p:nvSpPr>
          <p:spPr bwMode="auto">
            <a:xfrm>
              <a:off x="630482" y="2531992"/>
              <a:ext cx="2251909" cy="823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 dirty="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 dirty="0" smtClean="0"/>
                <a:t>вольтметра</a:t>
              </a:r>
              <a:r>
                <a:rPr lang="ru-RU" sz="1600" dirty="0"/>
                <a:t>, мВ</a:t>
              </a:r>
            </a:p>
          </p:txBody>
        </p:sp>
        <p:sp>
          <p:nvSpPr>
            <p:cNvPr id="14351" name="Text Box 14"/>
            <p:cNvSpPr txBox="1">
              <a:spLocks noChangeArrowheads="1"/>
            </p:cNvSpPr>
            <p:nvPr/>
          </p:nvSpPr>
          <p:spPr bwMode="auto">
            <a:xfrm>
              <a:off x="82720" y="2962168"/>
              <a:ext cx="426037" cy="37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800"/>
                <a:t>0</a:t>
              </a:r>
            </a:p>
          </p:txBody>
        </p:sp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8816" y="5072540"/>
              <a:ext cx="691223" cy="154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  <a:buFontTx/>
                <a:buChar char="-"/>
              </a:pPr>
              <a:r>
                <a:rPr lang="ru-RU" sz="2000" dirty="0" smtClean="0"/>
                <a:t>50</a:t>
              </a:r>
            </a:p>
            <a:p>
              <a:pPr algn="l">
                <a:lnSpc>
                  <a:spcPct val="80000"/>
                </a:lnSpc>
              </a:pPr>
              <a:endParaRPr lang="ru-RU" dirty="0" smtClean="0"/>
            </a:p>
            <a:p>
              <a:pPr algn="l">
                <a:lnSpc>
                  <a:spcPct val="80000"/>
                </a:lnSpc>
                <a:buFontTx/>
                <a:buChar char="-"/>
              </a:pPr>
              <a:r>
                <a:rPr lang="ru-RU" sz="2000" dirty="0" smtClean="0"/>
                <a:t>60</a:t>
              </a:r>
              <a:endParaRPr lang="ru-RU" sz="2000" dirty="0"/>
            </a:p>
            <a:p>
              <a:pPr algn="l">
                <a:lnSpc>
                  <a:spcPct val="80000"/>
                </a:lnSpc>
              </a:pPr>
              <a:endParaRPr lang="ru-RU" sz="1400" dirty="0"/>
            </a:p>
            <a:p>
              <a:pPr algn="l">
                <a:lnSpc>
                  <a:spcPct val="80000"/>
                </a:lnSpc>
              </a:pPr>
              <a:r>
                <a:rPr lang="ru-RU" sz="2000" dirty="0"/>
                <a:t>-70</a:t>
              </a:r>
            </a:p>
            <a:p>
              <a:pPr algn="l">
                <a:lnSpc>
                  <a:spcPct val="80000"/>
                </a:lnSpc>
              </a:pPr>
              <a:endParaRPr lang="ru-RU" sz="1400" dirty="0"/>
            </a:p>
            <a:p>
              <a:pPr algn="l">
                <a:lnSpc>
                  <a:spcPct val="80000"/>
                </a:lnSpc>
              </a:pPr>
              <a:r>
                <a:rPr lang="ru-RU" sz="2000" dirty="0"/>
                <a:t>-80</a:t>
              </a:r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254830" y="0"/>
            <a:ext cx="5704114" cy="275152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А </a:t>
            </a:r>
            <a:r>
              <a:rPr lang="ru-RU" sz="2400" b="0" dirty="0">
                <a:solidFill>
                  <a:schemeClr val="bg1"/>
                </a:solidFill>
              </a:rPr>
              <a:t>с большим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высокую возбудимость</a:t>
            </a:r>
            <a:endParaRPr lang="ru-RU" sz="2400" b="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ru-RU" sz="2400" b="0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Б со </a:t>
            </a:r>
            <a:r>
              <a:rPr lang="ru-RU" sz="2400" b="0" dirty="0">
                <a:solidFill>
                  <a:schemeClr val="bg1"/>
                </a:solidFill>
              </a:rPr>
              <a:t>средним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среднюю возбудимость</a:t>
            </a:r>
          </a:p>
          <a:p>
            <a:pPr algn="l">
              <a:lnSpc>
                <a:spcPct val="90000"/>
              </a:lnSpc>
            </a:pPr>
            <a:endParaRPr lang="ru-RU" sz="2400" b="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В с </a:t>
            </a:r>
            <a:r>
              <a:rPr lang="ru-RU" sz="2400" b="0" dirty="0">
                <a:solidFill>
                  <a:schemeClr val="bg1"/>
                </a:solidFill>
              </a:rPr>
              <a:t>малым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низкую возбудимость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6261" grpId="0" animBg="1" autoUpdateAnimBg="0"/>
      <p:bldP spid="14352" grpId="0" animBg="1"/>
      <p:bldP spid="14354" grpId="0" animBg="1"/>
      <p:bldP spid="14355" grpId="0" animBg="1"/>
      <p:bldP spid="14356" grpId="0"/>
      <p:bldP spid="14357" grpId="0"/>
      <p:bldP spid="14358" grpId="0"/>
      <p:bldP spid="23" grpId="0" animBg="1"/>
      <p:bldP spid="24" grpId="0" animBg="1"/>
      <p:bldP spid="25" grpId="0" animBg="1"/>
      <p:bldP spid="27" grpId="0"/>
      <p:bldP spid="28" grpId="0"/>
      <p:bldP spid="2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90134" y="478972"/>
            <a:ext cx="6220178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Мембранный  потенциал </a:t>
            </a:r>
            <a:endParaRPr lang="ru-RU" sz="4000" dirty="0"/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2348089" y="1817511"/>
            <a:ext cx="733778" cy="1794933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06" y="3645506"/>
            <a:ext cx="4211562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Потенциал покоя</a:t>
            </a:r>
            <a:endParaRPr lang="ru-RU" sz="4000" dirty="0"/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6112929" y="1800578"/>
            <a:ext cx="733778" cy="1794933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3103" y="3639861"/>
            <a:ext cx="4211562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Потенциал действия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4" descr="саров086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366486" y="322765"/>
            <a:ext cx="3574143" cy="63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10743" y="1861457"/>
            <a:ext cx="4659086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/>
              <a:t>Потенциал действия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35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2024FCE-6222-4C04-98DE-3F7EE5C1430D}" type="slidenum">
              <a:rPr lang="ru-RU" sz="1400"/>
              <a:pPr algn="r"/>
              <a:t>13</a:t>
            </a:fld>
            <a:endParaRPr lang="ru-RU" sz="1400"/>
          </a:p>
        </p:txBody>
      </p:sp>
      <p:sp>
        <p:nvSpPr>
          <p:cNvPr id="18481" name="Freeform 12" descr="Почтовая бумага"/>
          <p:cNvSpPr>
            <a:spLocks/>
          </p:cNvSpPr>
          <p:nvPr/>
        </p:nvSpPr>
        <p:spPr bwMode="auto">
          <a:xfrm>
            <a:off x="258793" y="2881222"/>
            <a:ext cx="1630393" cy="1018367"/>
          </a:xfrm>
          <a:custGeom>
            <a:avLst/>
            <a:gdLst>
              <a:gd name="T0" fmla="*/ 324 w 1497"/>
              <a:gd name="T1" fmla="*/ 85 h 1507"/>
              <a:gd name="T2" fmla="*/ 296 w 1497"/>
              <a:gd name="T3" fmla="*/ 136 h 1507"/>
              <a:gd name="T4" fmla="*/ 268 w 1497"/>
              <a:gd name="T5" fmla="*/ 182 h 1507"/>
              <a:gd name="T6" fmla="*/ 240 w 1497"/>
              <a:gd name="T7" fmla="*/ 243 h 1507"/>
              <a:gd name="T8" fmla="*/ 206 w 1497"/>
              <a:gd name="T9" fmla="*/ 263 h 1507"/>
              <a:gd name="T10" fmla="*/ 133 w 1497"/>
              <a:gd name="T11" fmla="*/ 299 h 1507"/>
              <a:gd name="T12" fmla="*/ 0 w 1497"/>
              <a:gd name="T13" fmla="*/ 355 h 1507"/>
              <a:gd name="T14" fmla="*/ 50 w 1497"/>
              <a:gd name="T15" fmla="*/ 421 h 1507"/>
              <a:gd name="T16" fmla="*/ 89 w 1497"/>
              <a:gd name="T17" fmla="*/ 487 h 1507"/>
              <a:gd name="T18" fmla="*/ 106 w 1497"/>
              <a:gd name="T19" fmla="*/ 523 h 1507"/>
              <a:gd name="T20" fmla="*/ 117 w 1497"/>
              <a:gd name="T21" fmla="*/ 578 h 1507"/>
              <a:gd name="T22" fmla="*/ 94 w 1497"/>
              <a:gd name="T23" fmla="*/ 751 h 1507"/>
              <a:gd name="T24" fmla="*/ 78 w 1497"/>
              <a:gd name="T25" fmla="*/ 822 h 1507"/>
              <a:gd name="T26" fmla="*/ 94 w 1497"/>
              <a:gd name="T27" fmla="*/ 818 h 1507"/>
              <a:gd name="T28" fmla="*/ 117 w 1497"/>
              <a:gd name="T29" fmla="*/ 812 h 1507"/>
              <a:gd name="T30" fmla="*/ 212 w 1497"/>
              <a:gd name="T31" fmla="*/ 792 h 1507"/>
              <a:gd name="T32" fmla="*/ 341 w 1497"/>
              <a:gd name="T33" fmla="*/ 797 h 1507"/>
              <a:gd name="T34" fmla="*/ 380 w 1497"/>
              <a:gd name="T35" fmla="*/ 802 h 1507"/>
              <a:gd name="T36" fmla="*/ 430 w 1497"/>
              <a:gd name="T37" fmla="*/ 812 h 1507"/>
              <a:gd name="T38" fmla="*/ 486 w 1497"/>
              <a:gd name="T39" fmla="*/ 848 h 1507"/>
              <a:gd name="T40" fmla="*/ 531 w 1497"/>
              <a:gd name="T41" fmla="*/ 889 h 1507"/>
              <a:gd name="T42" fmla="*/ 586 w 1497"/>
              <a:gd name="T43" fmla="*/ 950 h 1507"/>
              <a:gd name="T44" fmla="*/ 620 w 1497"/>
              <a:gd name="T45" fmla="*/ 1011 h 1507"/>
              <a:gd name="T46" fmla="*/ 670 w 1497"/>
              <a:gd name="T47" fmla="*/ 950 h 1507"/>
              <a:gd name="T48" fmla="*/ 704 w 1497"/>
              <a:gd name="T49" fmla="*/ 909 h 1507"/>
              <a:gd name="T50" fmla="*/ 737 w 1497"/>
              <a:gd name="T51" fmla="*/ 853 h 1507"/>
              <a:gd name="T52" fmla="*/ 760 w 1497"/>
              <a:gd name="T53" fmla="*/ 818 h 1507"/>
              <a:gd name="T54" fmla="*/ 833 w 1497"/>
              <a:gd name="T55" fmla="*/ 777 h 1507"/>
              <a:gd name="T56" fmla="*/ 1028 w 1497"/>
              <a:gd name="T57" fmla="*/ 721 h 1507"/>
              <a:gd name="T58" fmla="*/ 983 w 1497"/>
              <a:gd name="T59" fmla="*/ 599 h 1507"/>
              <a:gd name="T60" fmla="*/ 967 w 1497"/>
              <a:gd name="T61" fmla="*/ 548 h 1507"/>
              <a:gd name="T62" fmla="*/ 1017 w 1497"/>
              <a:gd name="T63" fmla="*/ 360 h 1507"/>
              <a:gd name="T64" fmla="*/ 1078 w 1497"/>
              <a:gd name="T65" fmla="*/ 294 h 1507"/>
              <a:gd name="T66" fmla="*/ 1095 w 1497"/>
              <a:gd name="T67" fmla="*/ 278 h 1507"/>
              <a:gd name="T68" fmla="*/ 1078 w 1497"/>
              <a:gd name="T69" fmla="*/ 243 h 1507"/>
              <a:gd name="T70" fmla="*/ 1017 w 1497"/>
              <a:gd name="T71" fmla="*/ 217 h 1507"/>
              <a:gd name="T72" fmla="*/ 922 w 1497"/>
              <a:gd name="T73" fmla="*/ 136 h 1507"/>
              <a:gd name="T74" fmla="*/ 883 w 1497"/>
              <a:gd name="T75" fmla="*/ 60 h 1507"/>
              <a:gd name="T76" fmla="*/ 844 w 1497"/>
              <a:gd name="T77" fmla="*/ 30 h 1507"/>
              <a:gd name="T78" fmla="*/ 732 w 1497"/>
              <a:gd name="T79" fmla="*/ 85 h 1507"/>
              <a:gd name="T80" fmla="*/ 586 w 1497"/>
              <a:gd name="T81" fmla="*/ 81 h 1507"/>
              <a:gd name="T82" fmla="*/ 413 w 1497"/>
              <a:gd name="T83" fmla="*/ 30 h 1507"/>
              <a:gd name="T84" fmla="*/ 369 w 1497"/>
              <a:gd name="T85" fmla="*/ 19 h 1507"/>
              <a:gd name="T86" fmla="*/ 324 w 1497"/>
              <a:gd name="T87" fmla="*/ 85 h 15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97"/>
              <a:gd name="T133" fmla="*/ 0 h 1507"/>
              <a:gd name="T134" fmla="*/ 1497 w 1497"/>
              <a:gd name="T135" fmla="*/ 1507 h 15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97" h="1507">
                <a:moveTo>
                  <a:pt x="439" y="127"/>
                </a:moveTo>
                <a:cubicBezTo>
                  <a:pt x="429" y="159"/>
                  <a:pt x="422" y="175"/>
                  <a:pt x="401" y="203"/>
                </a:cubicBezTo>
                <a:cubicBezTo>
                  <a:pt x="393" y="228"/>
                  <a:pt x="363" y="271"/>
                  <a:pt x="363" y="271"/>
                </a:cubicBezTo>
                <a:cubicBezTo>
                  <a:pt x="353" y="303"/>
                  <a:pt x="337" y="330"/>
                  <a:pt x="325" y="362"/>
                </a:cubicBezTo>
                <a:cubicBezTo>
                  <a:pt x="319" y="379"/>
                  <a:pt x="295" y="382"/>
                  <a:pt x="280" y="392"/>
                </a:cubicBezTo>
                <a:cubicBezTo>
                  <a:pt x="247" y="414"/>
                  <a:pt x="220" y="433"/>
                  <a:pt x="181" y="445"/>
                </a:cubicBezTo>
                <a:cubicBezTo>
                  <a:pt x="138" y="491"/>
                  <a:pt x="56" y="501"/>
                  <a:pt x="0" y="529"/>
                </a:cubicBezTo>
                <a:cubicBezTo>
                  <a:pt x="17" y="564"/>
                  <a:pt x="36" y="606"/>
                  <a:pt x="68" y="627"/>
                </a:cubicBezTo>
                <a:cubicBezTo>
                  <a:pt x="79" y="663"/>
                  <a:pt x="104" y="692"/>
                  <a:pt x="121" y="726"/>
                </a:cubicBezTo>
                <a:cubicBezTo>
                  <a:pt x="141" y="810"/>
                  <a:pt x="113" y="707"/>
                  <a:pt x="144" y="779"/>
                </a:cubicBezTo>
                <a:cubicBezTo>
                  <a:pt x="150" y="793"/>
                  <a:pt x="158" y="857"/>
                  <a:pt x="159" y="862"/>
                </a:cubicBezTo>
                <a:cubicBezTo>
                  <a:pt x="154" y="962"/>
                  <a:pt x="153" y="1030"/>
                  <a:pt x="128" y="1120"/>
                </a:cubicBezTo>
                <a:cubicBezTo>
                  <a:pt x="125" y="1130"/>
                  <a:pt x="103" y="1217"/>
                  <a:pt x="106" y="1226"/>
                </a:cubicBezTo>
                <a:cubicBezTo>
                  <a:pt x="109" y="1233"/>
                  <a:pt x="121" y="1221"/>
                  <a:pt x="128" y="1219"/>
                </a:cubicBezTo>
                <a:cubicBezTo>
                  <a:pt x="138" y="1216"/>
                  <a:pt x="149" y="1213"/>
                  <a:pt x="159" y="1211"/>
                </a:cubicBezTo>
                <a:cubicBezTo>
                  <a:pt x="203" y="1202"/>
                  <a:pt x="245" y="1191"/>
                  <a:pt x="288" y="1181"/>
                </a:cubicBezTo>
                <a:cubicBezTo>
                  <a:pt x="346" y="1183"/>
                  <a:pt x="404" y="1184"/>
                  <a:pt x="462" y="1188"/>
                </a:cubicBezTo>
                <a:cubicBezTo>
                  <a:pt x="480" y="1189"/>
                  <a:pt x="497" y="1193"/>
                  <a:pt x="515" y="1196"/>
                </a:cubicBezTo>
                <a:cubicBezTo>
                  <a:pt x="538" y="1200"/>
                  <a:pt x="583" y="1211"/>
                  <a:pt x="583" y="1211"/>
                </a:cubicBezTo>
                <a:cubicBezTo>
                  <a:pt x="611" y="1229"/>
                  <a:pt x="629" y="1249"/>
                  <a:pt x="659" y="1264"/>
                </a:cubicBezTo>
                <a:cubicBezTo>
                  <a:pt x="676" y="1291"/>
                  <a:pt x="694" y="1307"/>
                  <a:pt x="720" y="1325"/>
                </a:cubicBezTo>
                <a:cubicBezTo>
                  <a:pt x="742" y="1357"/>
                  <a:pt x="769" y="1388"/>
                  <a:pt x="795" y="1416"/>
                </a:cubicBezTo>
                <a:cubicBezTo>
                  <a:pt x="808" y="1452"/>
                  <a:pt x="814" y="1478"/>
                  <a:pt x="841" y="1507"/>
                </a:cubicBezTo>
                <a:cubicBezTo>
                  <a:pt x="864" y="1472"/>
                  <a:pt x="885" y="1447"/>
                  <a:pt x="909" y="1416"/>
                </a:cubicBezTo>
                <a:cubicBezTo>
                  <a:pt x="968" y="1341"/>
                  <a:pt x="916" y="1392"/>
                  <a:pt x="955" y="1355"/>
                </a:cubicBezTo>
                <a:cubicBezTo>
                  <a:pt x="967" y="1304"/>
                  <a:pt x="956" y="1333"/>
                  <a:pt x="1000" y="1272"/>
                </a:cubicBezTo>
                <a:cubicBezTo>
                  <a:pt x="1032" y="1228"/>
                  <a:pt x="973" y="1270"/>
                  <a:pt x="1030" y="1219"/>
                </a:cubicBezTo>
                <a:cubicBezTo>
                  <a:pt x="1053" y="1198"/>
                  <a:pt x="1099" y="1167"/>
                  <a:pt x="1129" y="1158"/>
                </a:cubicBezTo>
                <a:cubicBezTo>
                  <a:pt x="1215" y="1102"/>
                  <a:pt x="1292" y="1089"/>
                  <a:pt x="1394" y="1075"/>
                </a:cubicBezTo>
                <a:cubicBezTo>
                  <a:pt x="1376" y="1017"/>
                  <a:pt x="1369" y="943"/>
                  <a:pt x="1333" y="893"/>
                </a:cubicBezTo>
                <a:cubicBezTo>
                  <a:pt x="1325" y="867"/>
                  <a:pt x="1317" y="843"/>
                  <a:pt x="1311" y="817"/>
                </a:cubicBezTo>
                <a:cubicBezTo>
                  <a:pt x="1318" y="662"/>
                  <a:pt x="1308" y="649"/>
                  <a:pt x="1379" y="536"/>
                </a:cubicBezTo>
                <a:cubicBezTo>
                  <a:pt x="1402" y="499"/>
                  <a:pt x="1431" y="469"/>
                  <a:pt x="1462" y="438"/>
                </a:cubicBezTo>
                <a:cubicBezTo>
                  <a:pt x="1470" y="430"/>
                  <a:pt x="1485" y="415"/>
                  <a:pt x="1485" y="415"/>
                </a:cubicBezTo>
                <a:cubicBezTo>
                  <a:pt x="1497" y="381"/>
                  <a:pt x="1493" y="376"/>
                  <a:pt x="1462" y="362"/>
                </a:cubicBezTo>
                <a:cubicBezTo>
                  <a:pt x="1369" y="319"/>
                  <a:pt x="1432" y="343"/>
                  <a:pt x="1379" y="324"/>
                </a:cubicBezTo>
                <a:cubicBezTo>
                  <a:pt x="1329" y="287"/>
                  <a:pt x="1288" y="252"/>
                  <a:pt x="1250" y="203"/>
                </a:cubicBezTo>
                <a:cubicBezTo>
                  <a:pt x="1239" y="166"/>
                  <a:pt x="1217" y="122"/>
                  <a:pt x="1197" y="89"/>
                </a:cubicBezTo>
                <a:cubicBezTo>
                  <a:pt x="1187" y="40"/>
                  <a:pt x="1195" y="18"/>
                  <a:pt x="1144" y="44"/>
                </a:cubicBezTo>
                <a:cubicBezTo>
                  <a:pt x="1108" y="99"/>
                  <a:pt x="1054" y="113"/>
                  <a:pt x="992" y="127"/>
                </a:cubicBezTo>
                <a:cubicBezTo>
                  <a:pt x="926" y="125"/>
                  <a:pt x="860" y="126"/>
                  <a:pt x="795" y="120"/>
                </a:cubicBezTo>
                <a:cubicBezTo>
                  <a:pt x="710" y="113"/>
                  <a:pt x="640" y="68"/>
                  <a:pt x="560" y="44"/>
                </a:cubicBezTo>
                <a:cubicBezTo>
                  <a:pt x="509" y="9"/>
                  <a:pt x="527" y="0"/>
                  <a:pt x="500" y="29"/>
                </a:cubicBezTo>
                <a:cubicBezTo>
                  <a:pt x="487" y="65"/>
                  <a:pt x="457" y="93"/>
                  <a:pt x="439" y="127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18482" name="Freeform 13" descr="Гранит"/>
          <p:cNvSpPr>
            <a:spLocks/>
          </p:cNvSpPr>
          <p:nvPr/>
        </p:nvSpPr>
        <p:spPr bwMode="auto">
          <a:xfrm>
            <a:off x="831702" y="3183146"/>
            <a:ext cx="427756" cy="350209"/>
          </a:xfrm>
          <a:custGeom>
            <a:avLst/>
            <a:gdLst>
              <a:gd name="T0" fmla="*/ 228 w 485"/>
              <a:gd name="T1" fmla="*/ 36 h 417"/>
              <a:gd name="T2" fmla="*/ 152 w 485"/>
              <a:gd name="T3" fmla="*/ 0 h 417"/>
              <a:gd name="T4" fmla="*/ 76 w 485"/>
              <a:gd name="T5" fmla="*/ 31 h 417"/>
              <a:gd name="T6" fmla="*/ 35 w 485"/>
              <a:gd name="T7" fmla="*/ 79 h 417"/>
              <a:gd name="T8" fmla="*/ 29 w 485"/>
              <a:gd name="T9" fmla="*/ 141 h 417"/>
              <a:gd name="T10" fmla="*/ 6 w 485"/>
              <a:gd name="T11" fmla="*/ 159 h 417"/>
              <a:gd name="T12" fmla="*/ 0 w 485"/>
              <a:gd name="T13" fmla="*/ 183 h 417"/>
              <a:gd name="T14" fmla="*/ 29 w 485"/>
              <a:gd name="T15" fmla="*/ 238 h 417"/>
              <a:gd name="T16" fmla="*/ 53 w 485"/>
              <a:gd name="T17" fmla="*/ 263 h 417"/>
              <a:gd name="T18" fmla="*/ 76 w 485"/>
              <a:gd name="T19" fmla="*/ 269 h 417"/>
              <a:gd name="T20" fmla="*/ 94 w 485"/>
              <a:gd name="T21" fmla="*/ 312 h 417"/>
              <a:gd name="T22" fmla="*/ 135 w 485"/>
              <a:gd name="T23" fmla="*/ 337 h 417"/>
              <a:gd name="T24" fmla="*/ 199 w 485"/>
              <a:gd name="T25" fmla="*/ 300 h 417"/>
              <a:gd name="T26" fmla="*/ 228 w 485"/>
              <a:gd name="T27" fmla="*/ 238 h 417"/>
              <a:gd name="T28" fmla="*/ 287 w 485"/>
              <a:gd name="T29" fmla="*/ 221 h 417"/>
              <a:gd name="T30" fmla="*/ 362 w 485"/>
              <a:gd name="T31" fmla="*/ 208 h 417"/>
              <a:gd name="T32" fmla="*/ 374 w 485"/>
              <a:gd name="T33" fmla="*/ 116 h 417"/>
              <a:gd name="T34" fmla="*/ 228 w 485"/>
              <a:gd name="T35" fmla="*/ 31 h 417"/>
              <a:gd name="T36" fmla="*/ 228 w 485"/>
              <a:gd name="T37" fmla="*/ 36 h 4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5"/>
              <a:gd name="T58" fmla="*/ 0 h 417"/>
              <a:gd name="T59" fmla="*/ 485 w 485"/>
              <a:gd name="T60" fmla="*/ 417 h 4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5" h="417">
                <a:moveTo>
                  <a:pt x="296" y="45"/>
                </a:moveTo>
                <a:cubicBezTo>
                  <a:pt x="266" y="15"/>
                  <a:pt x="236" y="9"/>
                  <a:pt x="197" y="0"/>
                </a:cubicBezTo>
                <a:cubicBezTo>
                  <a:pt x="163" y="25"/>
                  <a:pt x="140" y="29"/>
                  <a:pt x="99" y="38"/>
                </a:cubicBezTo>
                <a:cubicBezTo>
                  <a:pt x="64" y="91"/>
                  <a:pt x="84" y="73"/>
                  <a:pt x="46" y="98"/>
                </a:cubicBezTo>
                <a:cubicBezTo>
                  <a:pt x="43" y="123"/>
                  <a:pt x="47" y="150"/>
                  <a:pt x="38" y="174"/>
                </a:cubicBezTo>
                <a:cubicBezTo>
                  <a:pt x="33" y="186"/>
                  <a:pt x="15" y="187"/>
                  <a:pt x="8" y="197"/>
                </a:cubicBezTo>
                <a:cubicBezTo>
                  <a:pt x="2" y="205"/>
                  <a:pt x="3" y="217"/>
                  <a:pt x="0" y="227"/>
                </a:cubicBezTo>
                <a:cubicBezTo>
                  <a:pt x="7" y="262"/>
                  <a:pt x="3" y="284"/>
                  <a:pt x="38" y="295"/>
                </a:cubicBezTo>
                <a:cubicBezTo>
                  <a:pt x="48" y="305"/>
                  <a:pt x="57" y="318"/>
                  <a:pt x="69" y="326"/>
                </a:cubicBezTo>
                <a:cubicBezTo>
                  <a:pt x="78" y="331"/>
                  <a:pt x="91" y="327"/>
                  <a:pt x="99" y="333"/>
                </a:cubicBezTo>
                <a:cubicBezTo>
                  <a:pt x="114" y="345"/>
                  <a:pt x="108" y="372"/>
                  <a:pt x="122" y="386"/>
                </a:cubicBezTo>
                <a:cubicBezTo>
                  <a:pt x="136" y="400"/>
                  <a:pt x="158" y="405"/>
                  <a:pt x="175" y="417"/>
                </a:cubicBezTo>
                <a:cubicBezTo>
                  <a:pt x="215" y="409"/>
                  <a:pt x="236" y="405"/>
                  <a:pt x="258" y="371"/>
                </a:cubicBezTo>
                <a:cubicBezTo>
                  <a:pt x="249" y="321"/>
                  <a:pt x="243" y="309"/>
                  <a:pt x="296" y="295"/>
                </a:cubicBezTo>
                <a:cubicBezTo>
                  <a:pt x="345" y="320"/>
                  <a:pt x="330" y="300"/>
                  <a:pt x="372" y="273"/>
                </a:cubicBezTo>
                <a:cubicBezTo>
                  <a:pt x="423" y="289"/>
                  <a:pt x="423" y="291"/>
                  <a:pt x="470" y="257"/>
                </a:cubicBezTo>
                <a:cubicBezTo>
                  <a:pt x="443" y="218"/>
                  <a:pt x="444" y="172"/>
                  <a:pt x="485" y="144"/>
                </a:cubicBezTo>
                <a:cubicBezTo>
                  <a:pt x="448" y="88"/>
                  <a:pt x="357" y="58"/>
                  <a:pt x="296" y="38"/>
                </a:cubicBezTo>
                <a:cubicBezTo>
                  <a:pt x="256" y="47"/>
                  <a:pt x="256" y="45"/>
                  <a:pt x="296" y="45"/>
                </a:cubicBez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18484" name="Line 16"/>
          <p:cNvSpPr>
            <a:spLocks noChangeShapeType="1"/>
          </p:cNvSpPr>
          <p:nvPr/>
        </p:nvSpPr>
        <p:spPr bwMode="auto">
          <a:xfrm>
            <a:off x="1608826" y="4271512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86" name="Text Box 18"/>
          <p:cNvSpPr txBox="1">
            <a:spLocks noChangeArrowheads="1"/>
          </p:cNvSpPr>
          <p:nvPr/>
        </p:nvSpPr>
        <p:spPr bwMode="auto">
          <a:xfrm>
            <a:off x="437072" y="1824486"/>
            <a:ext cx="1637179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 err="1" smtClean="0"/>
              <a:t>биоусилитель</a:t>
            </a:r>
            <a:endParaRPr lang="ru-RU" sz="1600" dirty="0"/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711533" y="3147296"/>
            <a:ext cx="5997039" cy="356409"/>
            <a:chOff x="1680" y="2918"/>
            <a:chExt cx="3840" cy="346"/>
          </a:xfrm>
        </p:grpSpPr>
        <p:sp>
          <p:nvSpPr>
            <p:cNvPr id="18479" name="Line 4"/>
            <p:cNvSpPr>
              <a:spLocks noChangeShapeType="1"/>
            </p:cNvSpPr>
            <p:nvPr/>
          </p:nvSpPr>
          <p:spPr bwMode="auto">
            <a:xfrm>
              <a:off x="1680" y="3264"/>
              <a:ext cx="374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Text Box 19"/>
            <p:cNvSpPr txBox="1">
              <a:spLocks noChangeArrowheads="1"/>
            </p:cNvSpPr>
            <p:nvPr/>
          </p:nvSpPr>
          <p:spPr bwMode="auto">
            <a:xfrm>
              <a:off x="4688" y="2918"/>
              <a:ext cx="8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latin typeface="Tahoma" pitchFamily="34" charset="0"/>
                </a:rPr>
                <a:t>время, мс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11533" y="141515"/>
            <a:ext cx="637185" cy="3362190"/>
            <a:chOff x="1680" y="0"/>
            <a:chExt cx="408" cy="3264"/>
          </a:xfrm>
        </p:grpSpPr>
        <p:sp>
          <p:nvSpPr>
            <p:cNvPr id="18477" name="Line 5"/>
            <p:cNvSpPr>
              <a:spLocks noChangeShapeType="1"/>
            </p:cNvSpPr>
            <p:nvPr/>
          </p:nvSpPr>
          <p:spPr bwMode="auto">
            <a:xfrm flipV="1">
              <a:off x="1680" y="192"/>
              <a:ext cx="0" cy="307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Text Box 22"/>
            <p:cNvSpPr txBox="1">
              <a:spLocks noChangeArrowheads="1"/>
            </p:cNvSpPr>
            <p:nvPr/>
          </p:nvSpPr>
          <p:spPr bwMode="auto">
            <a:xfrm>
              <a:off x="1776" y="0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Tahoma" pitchFamily="34" charset="0"/>
                </a:rPr>
                <a:t>мВ</a:t>
              </a:r>
            </a:p>
          </p:txBody>
        </p:sp>
      </p:grpSp>
      <p:sp>
        <p:nvSpPr>
          <p:cNvPr id="18471" name="Line 6"/>
          <p:cNvSpPr>
            <a:spLocks noChangeShapeType="1"/>
          </p:cNvSpPr>
          <p:nvPr/>
        </p:nvSpPr>
        <p:spPr bwMode="auto">
          <a:xfrm>
            <a:off x="2702907" y="1368987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Line 7"/>
          <p:cNvSpPr>
            <a:spLocks noChangeShapeType="1"/>
          </p:cNvSpPr>
          <p:nvPr/>
        </p:nvSpPr>
        <p:spPr bwMode="auto">
          <a:xfrm>
            <a:off x="2702907" y="3050082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3" name="Line 8"/>
          <p:cNvSpPr>
            <a:spLocks noChangeShapeType="1"/>
          </p:cNvSpPr>
          <p:nvPr/>
        </p:nvSpPr>
        <p:spPr bwMode="auto">
          <a:xfrm>
            <a:off x="2702907" y="2383114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4" name="Text Box 26"/>
          <p:cNvSpPr txBox="1">
            <a:spLocks noChangeArrowheads="1"/>
          </p:cNvSpPr>
          <p:nvPr/>
        </p:nvSpPr>
        <p:spPr bwMode="auto">
          <a:xfrm>
            <a:off x="2310913" y="1220655"/>
            <a:ext cx="317031" cy="2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ahoma" pitchFamily="34" charset="0"/>
              </a:rPr>
              <a:t>0</a:t>
            </a:r>
          </a:p>
        </p:txBody>
      </p:sp>
      <p:sp>
        <p:nvSpPr>
          <p:cNvPr id="18475" name="Text Box 27"/>
          <p:cNvSpPr txBox="1">
            <a:spLocks noChangeArrowheads="1"/>
          </p:cNvSpPr>
          <p:nvPr/>
        </p:nvSpPr>
        <p:spPr bwMode="auto">
          <a:xfrm>
            <a:off x="2111830" y="2258346"/>
            <a:ext cx="543482" cy="2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ahoma" pitchFamily="34" charset="0"/>
              </a:rPr>
              <a:t>-50</a:t>
            </a:r>
          </a:p>
        </p:txBody>
      </p:sp>
      <p:sp>
        <p:nvSpPr>
          <p:cNvPr id="18476" name="Text Box 28"/>
          <p:cNvSpPr txBox="1">
            <a:spLocks noChangeArrowheads="1"/>
          </p:cNvSpPr>
          <p:nvPr/>
        </p:nvSpPr>
        <p:spPr bwMode="auto">
          <a:xfrm>
            <a:off x="2094576" y="2864930"/>
            <a:ext cx="543482" cy="2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ahoma" pitchFamily="34" charset="0"/>
              </a:rPr>
              <a:t>-70</a:t>
            </a:r>
          </a:p>
        </p:txBody>
      </p:sp>
      <p:sp>
        <p:nvSpPr>
          <p:cNvPr id="18470" name="Text Box 33"/>
          <p:cNvSpPr txBox="1">
            <a:spLocks noChangeArrowheads="1"/>
          </p:cNvSpPr>
          <p:nvPr/>
        </p:nvSpPr>
        <p:spPr bwMode="auto">
          <a:xfrm>
            <a:off x="3141892" y="4997480"/>
            <a:ext cx="568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10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18463" name="Text Box 49"/>
          <p:cNvSpPr txBox="1">
            <a:spLocks noChangeArrowheads="1"/>
          </p:cNvSpPr>
          <p:nvPr/>
        </p:nvSpPr>
        <p:spPr bwMode="auto">
          <a:xfrm>
            <a:off x="3672184" y="5012563"/>
            <a:ext cx="520055" cy="37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15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18457" name="Text Box 53"/>
          <p:cNvSpPr txBox="1">
            <a:spLocks noChangeArrowheads="1"/>
          </p:cNvSpPr>
          <p:nvPr/>
        </p:nvSpPr>
        <p:spPr bwMode="auto">
          <a:xfrm>
            <a:off x="4096894" y="5012563"/>
            <a:ext cx="520056" cy="37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20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18449" name="Text Box 65"/>
          <p:cNvSpPr txBox="1">
            <a:spLocks noChangeArrowheads="1"/>
          </p:cNvSpPr>
          <p:nvPr/>
        </p:nvSpPr>
        <p:spPr bwMode="auto">
          <a:xfrm>
            <a:off x="2084319" y="667094"/>
            <a:ext cx="619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+</a:t>
            </a:r>
            <a:r>
              <a:rPr lang="ru-RU" sz="2000" dirty="0" smtClean="0"/>
              <a:t>30</a:t>
            </a:r>
            <a:endParaRPr lang="ru-RU" sz="2000" dirty="0"/>
          </a:p>
        </p:txBody>
      </p:sp>
      <p:sp>
        <p:nvSpPr>
          <p:cNvPr id="18452" name="Text Box 73"/>
          <p:cNvSpPr txBox="1">
            <a:spLocks noChangeArrowheads="1"/>
          </p:cNvSpPr>
          <p:nvPr/>
        </p:nvSpPr>
        <p:spPr bwMode="auto">
          <a:xfrm>
            <a:off x="6305539" y="2123100"/>
            <a:ext cx="2592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порог запуска </a:t>
            </a:r>
            <a:r>
              <a:rPr lang="ru-RU" sz="2000" dirty="0" smtClean="0"/>
              <a:t>ПД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36" name="Полилиния 35"/>
          <p:cNvSpPr/>
          <p:nvPr/>
        </p:nvSpPr>
        <p:spPr bwMode="auto">
          <a:xfrm>
            <a:off x="2829464" y="675736"/>
            <a:ext cx="5598544" cy="2386641"/>
          </a:xfrm>
          <a:custGeom>
            <a:avLst/>
            <a:gdLst>
              <a:gd name="connsiteX0" fmla="*/ 0 w 5598544"/>
              <a:gd name="connsiteY0" fmla="*/ 2360762 h 2386641"/>
              <a:gd name="connsiteX1" fmla="*/ 172528 w 5598544"/>
              <a:gd name="connsiteY1" fmla="*/ 2369389 h 2386641"/>
              <a:gd name="connsiteX2" fmla="*/ 276045 w 5598544"/>
              <a:gd name="connsiteY2" fmla="*/ 2300377 h 2386641"/>
              <a:gd name="connsiteX3" fmla="*/ 353683 w 5598544"/>
              <a:gd name="connsiteY3" fmla="*/ 2214113 h 2386641"/>
              <a:gd name="connsiteX4" fmla="*/ 457200 w 5598544"/>
              <a:gd name="connsiteY4" fmla="*/ 2214113 h 2386641"/>
              <a:gd name="connsiteX5" fmla="*/ 448574 w 5598544"/>
              <a:gd name="connsiteY5" fmla="*/ 2334883 h 2386641"/>
              <a:gd name="connsiteX6" fmla="*/ 552091 w 5598544"/>
              <a:gd name="connsiteY6" fmla="*/ 2369389 h 2386641"/>
              <a:gd name="connsiteX7" fmla="*/ 664234 w 5598544"/>
              <a:gd name="connsiteY7" fmla="*/ 2343509 h 2386641"/>
              <a:gd name="connsiteX8" fmla="*/ 681487 w 5598544"/>
              <a:gd name="connsiteY8" fmla="*/ 2214113 h 2386641"/>
              <a:gd name="connsiteX9" fmla="*/ 810883 w 5598544"/>
              <a:gd name="connsiteY9" fmla="*/ 2058838 h 2386641"/>
              <a:gd name="connsiteX10" fmla="*/ 888521 w 5598544"/>
              <a:gd name="connsiteY10" fmla="*/ 2050211 h 2386641"/>
              <a:gd name="connsiteX11" fmla="*/ 897147 w 5598544"/>
              <a:gd name="connsiteY11" fmla="*/ 2248619 h 2386641"/>
              <a:gd name="connsiteX12" fmla="*/ 966159 w 5598544"/>
              <a:gd name="connsiteY12" fmla="*/ 2352136 h 2386641"/>
              <a:gd name="connsiteX13" fmla="*/ 1078302 w 5598544"/>
              <a:gd name="connsiteY13" fmla="*/ 2360762 h 2386641"/>
              <a:gd name="connsiteX14" fmla="*/ 1121434 w 5598544"/>
              <a:gd name="connsiteY14" fmla="*/ 2309004 h 2386641"/>
              <a:gd name="connsiteX15" fmla="*/ 1130061 w 5598544"/>
              <a:gd name="connsiteY15" fmla="*/ 2145102 h 2386641"/>
              <a:gd name="connsiteX16" fmla="*/ 1268083 w 5598544"/>
              <a:gd name="connsiteY16" fmla="*/ 1938068 h 2386641"/>
              <a:gd name="connsiteX17" fmla="*/ 1345721 w 5598544"/>
              <a:gd name="connsiteY17" fmla="*/ 1894936 h 2386641"/>
              <a:gd name="connsiteX18" fmla="*/ 1345721 w 5598544"/>
              <a:gd name="connsiteY18" fmla="*/ 2153728 h 2386641"/>
              <a:gd name="connsiteX19" fmla="*/ 1354347 w 5598544"/>
              <a:gd name="connsiteY19" fmla="*/ 2309004 h 2386641"/>
              <a:gd name="connsiteX20" fmla="*/ 1457864 w 5598544"/>
              <a:gd name="connsiteY20" fmla="*/ 2369389 h 2386641"/>
              <a:gd name="connsiteX21" fmla="*/ 1526876 w 5598544"/>
              <a:gd name="connsiteY21" fmla="*/ 2360762 h 2386641"/>
              <a:gd name="connsiteX22" fmla="*/ 1526876 w 5598544"/>
              <a:gd name="connsiteY22" fmla="*/ 2257245 h 2386641"/>
              <a:gd name="connsiteX23" fmla="*/ 1526876 w 5598544"/>
              <a:gd name="connsiteY23" fmla="*/ 1869056 h 2386641"/>
              <a:gd name="connsiteX24" fmla="*/ 1604513 w 5598544"/>
              <a:gd name="connsiteY24" fmla="*/ 1731034 h 2386641"/>
              <a:gd name="connsiteX25" fmla="*/ 1656272 w 5598544"/>
              <a:gd name="connsiteY25" fmla="*/ 1627517 h 2386641"/>
              <a:gd name="connsiteX26" fmla="*/ 1664898 w 5598544"/>
              <a:gd name="connsiteY26" fmla="*/ 549215 h 2386641"/>
              <a:gd name="connsiteX27" fmla="*/ 1656272 w 5598544"/>
              <a:gd name="connsiteY27" fmla="*/ 238664 h 2386641"/>
              <a:gd name="connsiteX28" fmla="*/ 1699404 w 5598544"/>
              <a:gd name="connsiteY28" fmla="*/ 109268 h 2386641"/>
              <a:gd name="connsiteX29" fmla="*/ 1733910 w 5598544"/>
              <a:gd name="connsiteY29" fmla="*/ 169653 h 2386641"/>
              <a:gd name="connsiteX30" fmla="*/ 1742536 w 5598544"/>
              <a:gd name="connsiteY30" fmla="*/ 592347 h 2386641"/>
              <a:gd name="connsiteX31" fmla="*/ 1742536 w 5598544"/>
              <a:gd name="connsiteY31" fmla="*/ 1722407 h 2386641"/>
              <a:gd name="connsiteX32" fmla="*/ 1751162 w 5598544"/>
              <a:gd name="connsiteY32" fmla="*/ 2205487 h 2386641"/>
              <a:gd name="connsiteX33" fmla="*/ 1837427 w 5598544"/>
              <a:gd name="connsiteY33" fmla="*/ 2360762 h 2386641"/>
              <a:gd name="connsiteX34" fmla="*/ 1958196 w 5598544"/>
              <a:gd name="connsiteY34" fmla="*/ 2360762 h 2386641"/>
              <a:gd name="connsiteX35" fmla="*/ 1984076 w 5598544"/>
              <a:gd name="connsiteY35" fmla="*/ 2257245 h 2386641"/>
              <a:gd name="connsiteX36" fmla="*/ 1975449 w 5598544"/>
              <a:gd name="connsiteY36" fmla="*/ 1929441 h 2386641"/>
              <a:gd name="connsiteX37" fmla="*/ 2053087 w 5598544"/>
              <a:gd name="connsiteY37" fmla="*/ 1739660 h 2386641"/>
              <a:gd name="connsiteX38" fmla="*/ 2113472 w 5598544"/>
              <a:gd name="connsiteY38" fmla="*/ 1662022 h 2386641"/>
              <a:gd name="connsiteX39" fmla="*/ 2113472 w 5598544"/>
              <a:gd name="connsiteY39" fmla="*/ 1299713 h 2386641"/>
              <a:gd name="connsiteX40" fmla="*/ 2113472 w 5598544"/>
              <a:gd name="connsiteY40" fmla="*/ 376687 h 2386641"/>
              <a:gd name="connsiteX41" fmla="*/ 2130725 w 5598544"/>
              <a:gd name="connsiteY41" fmla="*/ 161026 h 2386641"/>
              <a:gd name="connsiteX42" fmla="*/ 2173857 w 5598544"/>
              <a:gd name="connsiteY42" fmla="*/ 117894 h 2386641"/>
              <a:gd name="connsiteX43" fmla="*/ 2199736 w 5598544"/>
              <a:gd name="connsiteY43" fmla="*/ 238664 h 2386641"/>
              <a:gd name="connsiteX44" fmla="*/ 2199736 w 5598544"/>
              <a:gd name="connsiteY44" fmla="*/ 1549879 h 2386641"/>
              <a:gd name="connsiteX45" fmla="*/ 2191110 w 5598544"/>
              <a:gd name="connsiteY45" fmla="*/ 2188234 h 2386641"/>
              <a:gd name="connsiteX46" fmla="*/ 2311879 w 5598544"/>
              <a:gd name="connsiteY46" fmla="*/ 2343509 h 2386641"/>
              <a:gd name="connsiteX47" fmla="*/ 2415396 w 5598544"/>
              <a:gd name="connsiteY47" fmla="*/ 2352136 h 2386641"/>
              <a:gd name="connsiteX48" fmla="*/ 2424023 w 5598544"/>
              <a:gd name="connsiteY48" fmla="*/ 2205487 h 2386641"/>
              <a:gd name="connsiteX49" fmla="*/ 2424023 w 5598544"/>
              <a:gd name="connsiteY49" fmla="*/ 1869056 h 2386641"/>
              <a:gd name="connsiteX50" fmla="*/ 2493034 w 5598544"/>
              <a:gd name="connsiteY50" fmla="*/ 1705155 h 2386641"/>
              <a:gd name="connsiteX51" fmla="*/ 2553419 w 5598544"/>
              <a:gd name="connsiteY51" fmla="*/ 1644770 h 2386641"/>
              <a:gd name="connsiteX52" fmla="*/ 2553419 w 5598544"/>
              <a:gd name="connsiteY52" fmla="*/ 1549879 h 2386641"/>
              <a:gd name="connsiteX53" fmla="*/ 2553419 w 5598544"/>
              <a:gd name="connsiteY53" fmla="*/ 885645 h 2386641"/>
              <a:gd name="connsiteX54" fmla="*/ 2553419 w 5598544"/>
              <a:gd name="connsiteY54" fmla="*/ 445698 h 2386641"/>
              <a:gd name="connsiteX55" fmla="*/ 2544793 w 5598544"/>
              <a:gd name="connsiteY55" fmla="*/ 255917 h 2386641"/>
              <a:gd name="connsiteX56" fmla="*/ 2553419 w 5598544"/>
              <a:gd name="connsiteY56" fmla="*/ 143773 h 2386641"/>
              <a:gd name="connsiteX57" fmla="*/ 2596551 w 5598544"/>
              <a:gd name="connsiteY57" fmla="*/ 135147 h 2386641"/>
              <a:gd name="connsiteX58" fmla="*/ 2605178 w 5598544"/>
              <a:gd name="connsiteY58" fmla="*/ 247290 h 2386641"/>
              <a:gd name="connsiteX59" fmla="*/ 2622430 w 5598544"/>
              <a:gd name="connsiteY59" fmla="*/ 738996 h 2386641"/>
              <a:gd name="connsiteX60" fmla="*/ 2631057 w 5598544"/>
              <a:gd name="connsiteY60" fmla="*/ 2032958 h 2386641"/>
              <a:gd name="connsiteX61" fmla="*/ 2674189 w 5598544"/>
              <a:gd name="connsiteY61" fmla="*/ 2300377 h 2386641"/>
              <a:gd name="connsiteX62" fmla="*/ 2794959 w 5598544"/>
              <a:gd name="connsiteY62" fmla="*/ 2360762 h 2386641"/>
              <a:gd name="connsiteX63" fmla="*/ 2829464 w 5598544"/>
              <a:gd name="connsiteY63" fmla="*/ 2352136 h 2386641"/>
              <a:gd name="connsiteX64" fmla="*/ 2863970 w 5598544"/>
              <a:gd name="connsiteY64" fmla="*/ 2309004 h 2386641"/>
              <a:gd name="connsiteX65" fmla="*/ 2863970 w 5598544"/>
              <a:gd name="connsiteY65" fmla="*/ 2110596 h 2386641"/>
              <a:gd name="connsiteX66" fmla="*/ 2863970 w 5598544"/>
              <a:gd name="connsiteY66" fmla="*/ 1869056 h 2386641"/>
              <a:gd name="connsiteX67" fmla="*/ 2950234 w 5598544"/>
              <a:gd name="connsiteY67" fmla="*/ 1713781 h 2386641"/>
              <a:gd name="connsiteX68" fmla="*/ 2993366 w 5598544"/>
              <a:gd name="connsiteY68" fmla="*/ 1627517 h 2386641"/>
              <a:gd name="connsiteX69" fmla="*/ 3001993 w 5598544"/>
              <a:gd name="connsiteY69" fmla="*/ 1265207 h 2386641"/>
              <a:gd name="connsiteX70" fmla="*/ 3010619 w 5598544"/>
              <a:gd name="connsiteY70" fmla="*/ 445698 h 2386641"/>
              <a:gd name="connsiteX71" fmla="*/ 3010619 w 5598544"/>
              <a:gd name="connsiteY71" fmla="*/ 169653 h 2386641"/>
              <a:gd name="connsiteX72" fmla="*/ 3062378 w 5598544"/>
              <a:gd name="connsiteY72" fmla="*/ 135147 h 2386641"/>
              <a:gd name="connsiteX73" fmla="*/ 3071004 w 5598544"/>
              <a:gd name="connsiteY73" fmla="*/ 618226 h 2386641"/>
              <a:gd name="connsiteX74" fmla="*/ 3071004 w 5598544"/>
              <a:gd name="connsiteY74" fmla="*/ 1437736 h 2386641"/>
              <a:gd name="connsiteX75" fmla="*/ 3071004 w 5598544"/>
              <a:gd name="connsiteY75" fmla="*/ 2007079 h 2386641"/>
              <a:gd name="connsiteX76" fmla="*/ 3105510 w 5598544"/>
              <a:gd name="connsiteY76" fmla="*/ 2326256 h 2386641"/>
              <a:gd name="connsiteX77" fmla="*/ 3329796 w 5598544"/>
              <a:gd name="connsiteY77" fmla="*/ 2369389 h 2386641"/>
              <a:gd name="connsiteX78" fmla="*/ 4028536 w 5598544"/>
              <a:gd name="connsiteY78" fmla="*/ 2378015 h 2386641"/>
              <a:gd name="connsiteX79" fmla="*/ 5598544 w 5598544"/>
              <a:gd name="connsiteY79" fmla="*/ 2369389 h 2386641"/>
              <a:gd name="connsiteX0" fmla="*/ 0 w 5598544"/>
              <a:gd name="connsiteY0" fmla="*/ 2360762 h 2386641"/>
              <a:gd name="connsiteX1" fmla="*/ 172528 w 5598544"/>
              <a:gd name="connsiteY1" fmla="*/ 2369389 h 2386641"/>
              <a:gd name="connsiteX2" fmla="*/ 276045 w 5598544"/>
              <a:gd name="connsiteY2" fmla="*/ 2300377 h 2386641"/>
              <a:gd name="connsiteX3" fmla="*/ 353683 w 5598544"/>
              <a:gd name="connsiteY3" fmla="*/ 2214113 h 2386641"/>
              <a:gd name="connsiteX4" fmla="*/ 457200 w 5598544"/>
              <a:gd name="connsiteY4" fmla="*/ 2214113 h 2386641"/>
              <a:gd name="connsiteX5" fmla="*/ 448574 w 5598544"/>
              <a:gd name="connsiteY5" fmla="*/ 2334883 h 2386641"/>
              <a:gd name="connsiteX6" fmla="*/ 552091 w 5598544"/>
              <a:gd name="connsiteY6" fmla="*/ 2369389 h 2386641"/>
              <a:gd name="connsiteX7" fmla="*/ 664234 w 5598544"/>
              <a:gd name="connsiteY7" fmla="*/ 2343509 h 2386641"/>
              <a:gd name="connsiteX8" fmla="*/ 681487 w 5598544"/>
              <a:gd name="connsiteY8" fmla="*/ 2214113 h 2386641"/>
              <a:gd name="connsiteX9" fmla="*/ 810883 w 5598544"/>
              <a:gd name="connsiteY9" fmla="*/ 2058838 h 2386641"/>
              <a:gd name="connsiteX10" fmla="*/ 888521 w 5598544"/>
              <a:gd name="connsiteY10" fmla="*/ 2050211 h 2386641"/>
              <a:gd name="connsiteX11" fmla="*/ 897147 w 5598544"/>
              <a:gd name="connsiteY11" fmla="*/ 2248619 h 2386641"/>
              <a:gd name="connsiteX12" fmla="*/ 966159 w 5598544"/>
              <a:gd name="connsiteY12" fmla="*/ 2352136 h 2386641"/>
              <a:gd name="connsiteX13" fmla="*/ 1078302 w 5598544"/>
              <a:gd name="connsiteY13" fmla="*/ 2360762 h 2386641"/>
              <a:gd name="connsiteX14" fmla="*/ 1121434 w 5598544"/>
              <a:gd name="connsiteY14" fmla="*/ 2309004 h 2386641"/>
              <a:gd name="connsiteX15" fmla="*/ 1130061 w 5598544"/>
              <a:gd name="connsiteY15" fmla="*/ 2145102 h 2386641"/>
              <a:gd name="connsiteX16" fmla="*/ 1268083 w 5598544"/>
              <a:gd name="connsiteY16" fmla="*/ 1938068 h 2386641"/>
              <a:gd name="connsiteX17" fmla="*/ 1345721 w 5598544"/>
              <a:gd name="connsiteY17" fmla="*/ 1894936 h 2386641"/>
              <a:gd name="connsiteX18" fmla="*/ 1345721 w 5598544"/>
              <a:gd name="connsiteY18" fmla="*/ 2153728 h 2386641"/>
              <a:gd name="connsiteX19" fmla="*/ 1354347 w 5598544"/>
              <a:gd name="connsiteY19" fmla="*/ 2309004 h 2386641"/>
              <a:gd name="connsiteX20" fmla="*/ 1457864 w 5598544"/>
              <a:gd name="connsiteY20" fmla="*/ 2369389 h 2386641"/>
              <a:gd name="connsiteX21" fmla="*/ 1526876 w 5598544"/>
              <a:gd name="connsiteY21" fmla="*/ 2360762 h 2386641"/>
              <a:gd name="connsiteX22" fmla="*/ 1526876 w 5598544"/>
              <a:gd name="connsiteY22" fmla="*/ 2257245 h 2386641"/>
              <a:gd name="connsiteX23" fmla="*/ 1526876 w 5598544"/>
              <a:gd name="connsiteY23" fmla="*/ 1869056 h 2386641"/>
              <a:gd name="connsiteX24" fmla="*/ 1604513 w 5598544"/>
              <a:gd name="connsiteY24" fmla="*/ 1731034 h 2386641"/>
              <a:gd name="connsiteX25" fmla="*/ 1656272 w 5598544"/>
              <a:gd name="connsiteY25" fmla="*/ 1627517 h 2386641"/>
              <a:gd name="connsiteX26" fmla="*/ 1664898 w 5598544"/>
              <a:gd name="connsiteY26" fmla="*/ 549215 h 2386641"/>
              <a:gd name="connsiteX27" fmla="*/ 1656272 w 5598544"/>
              <a:gd name="connsiteY27" fmla="*/ 238664 h 2386641"/>
              <a:gd name="connsiteX28" fmla="*/ 1699404 w 5598544"/>
              <a:gd name="connsiteY28" fmla="*/ 109268 h 2386641"/>
              <a:gd name="connsiteX29" fmla="*/ 1733910 w 5598544"/>
              <a:gd name="connsiteY29" fmla="*/ 169653 h 2386641"/>
              <a:gd name="connsiteX30" fmla="*/ 1742536 w 5598544"/>
              <a:gd name="connsiteY30" fmla="*/ 592347 h 2386641"/>
              <a:gd name="connsiteX31" fmla="*/ 1742536 w 5598544"/>
              <a:gd name="connsiteY31" fmla="*/ 1722407 h 2386641"/>
              <a:gd name="connsiteX32" fmla="*/ 1751162 w 5598544"/>
              <a:gd name="connsiteY32" fmla="*/ 2205487 h 2386641"/>
              <a:gd name="connsiteX33" fmla="*/ 1837427 w 5598544"/>
              <a:gd name="connsiteY33" fmla="*/ 2360762 h 2386641"/>
              <a:gd name="connsiteX34" fmla="*/ 1958196 w 5598544"/>
              <a:gd name="connsiteY34" fmla="*/ 2360762 h 2386641"/>
              <a:gd name="connsiteX35" fmla="*/ 1984076 w 5598544"/>
              <a:gd name="connsiteY35" fmla="*/ 2257245 h 2386641"/>
              <a:gd name="connsiteX36" fmla="*/ 1975449 w 5598544"/>
              <a:gd name="connsiteY36" fmla="*/ 1929441 h 2386641"/>
              <a:gd name="connsiteX37" fmla="*/ 2053087 w 5598544"/>
              <a:gd name="connsiteY37" fmla="*/ 1739660 h 2386641"/>
              <a:gd name="connsiteX38" fmla="*/ 2113472 w 5598544"/>
              <a:gd name="connsiteY38" fmla="*/ 1662022 h 2386641"/>
              <a:gd name="connsiteX39" fmla="*/ 2113472 w 5598544"/>
              <a:gd name="connsiteY39" fmla="*/ 1299713 h 2386641"/>
              <a:gd name="connsiteX40" fmla="*/ 2113472 w 5598544"/>
              <a:gd name="connsiteY40" fmla="*/ 376687 h 2386641"/>
              <a:gd name="connsiteX41" fmla="*/ 2130725 w 5598544"/>
              <a:gd name="connsiteY41" fmla="*/ 161026 h 2386641"/>
              <a:gd name="connsiteX42" fmla="*/ 2173857 w 5598544"/>
              <a:gd name="connsiteY42" fmla="*/ 117894 h 2386641"/>
              <a:gd name="connsiteX43" fmla="*/ 2199736 w 5598544"/>
              <a:gd name="connsiteY43" fmla="*/ 238664 h 2386641"/>
              <a:gd name="connsiteX44" fmla="*/ 2199736 w 5598544"/>
              <a:gd name="connsiteY44" fmla="*/ 1549879 h 2386641"/>
              <a:gd name="connsiteX45" fmla="*/ 2191110 w 5598544"/>
              <a:gd name="connsiteY45" fmla="*/ 2188234 h 2386641"/>
              <a:gd name="connsiteX46" fmla="*/ 2311879 w 5598544"/>
              <a:gd name="connsiteY46" fmla="*/ 2343509 h 2386641"/>
              <a:gd name="connsiteX47" fmla="*/ 2415396 w 5598544"/>
              <a:gd name="connsiteY47" fmla="*/ 2352136 h 2386641"/>
              <a:gd name="connsiteX48" fmla="*/ 2424023 w 5598544"/>
              <a:gd name="connsiteY48" fmla="*/ 2205487 h 2386641"/>
              <a:gd name="connsiteX49" fmla="*/ 2424023 w 5598544"/>
              <a:gd name="connsiteY49" fmla="*/ 1869056 h 2386641"/>
              <a:gd name="connsiteX50" fmla="*/ 2493034 w 5598544"/>
              <a:gd name="connsiteY50" fmla="*/ 1705155 h 2386641"/>
              <a:gd name="connsiteX51" fmla="*/ 2553419 w 5598544"/>
              <a:gd name="connsiteY51" fmla="*/ 1644770 h 2386641"/>
              <a:gd name="connsiteX52" fmla="*/ 2553419 w 5598544"/>
              <a:gd name="connsiteY52" fmla="*/ 1549879 h 2386641"/>
              <a:gd name="connsiteX53" fmla="*/ 2553419 w 5598544"/>
              <a:gd name="connsiteY53" fmla="*/ 885645 h 2386641"/>
              <a:gd name="connsiteX54" fmla="*/ 2553419 w 5598544"/>
              <a:gd name="connsiteY54" fmla="*/ 445698 h 2386641"/>
              <a:gd name="connsiteX55" fmla="*/ 2544793 w 5598544"/>
              <a:gd name="connsiteY55" fmla="*/ 255917 h 2386641"/>
              <a:gd name="connsiteX56" fmla="*/ 2553419 w 5598544"/>
              <a:gd name="connsiteY56" fmla="*/ 143773 h 2386641"/>
              <a:gd name="connsiteX57" fmla="*/ 2596551 w 5598544"/>
              <a:gd name="connsiteY57" fmla="*/ 135147 h 2386641"/>
              <a:gd name="connsiteX58" fmla="*/ 2605178 w 5598544"/>
              <a:gd name="connsiteY58" fmla="*/ 247290 h 2386641"/>
              <a:gd name="connsiteX59" fmla="*/ 2622430 w 5598544"/>
              <a:gd name="connsiteY59" fmla="*/ 738996 h 2386641"/>
              <a:gd name="connsiteX60" fmla="*/ 2631057 w 5598544"/>
              <a:gd name="connsiteY60" fmla="*/ 2032958 h 2386641"/>
              <a:gd name="connsiteX61" fmla="*/ 2674189 w 5598544"/>
              <a:gd name="connsiteY61" fmla="*/ 2300377 h 2386641"/>
              <a:gd name="connsiteX62" fmla="*/ 2794959 w 5598544"/>
              <a:gd name="connsiteY62" fmla="*/ 2360762 h 2386641"/>
              <a:gd name="connsiteX63" fmla="*/ 2829464 w 5598544"/>
              <a:gd name="connsiteY63" fmla="*/ 2352136 h 2386641"/>
              <a:gd name="connsiteX64" fmla="*/ 2863970 w 5598544"/>
              <a:gd name="connsiteY64" fmla="*/ 2309004 h 2386641"/>
              <a:gd name="connsiteX65" fmla="*/ 2863970 w 5598544"/>
              <a:gd name="connsiteY65" fmla="*/ 2110596 h 2386641"/>
              <a:gd name="connsiteX66" fmla="*/ 2863970 w 5598544"/>
              <a:gd name="connsiteY66" fmla="*/ 1869056 h 2386641"/>
              <a:gd name="connsiteX67" fmla="*/ 2950234 w 5598544"/>
              <a:gd name="connsiteY67" fmla="*/ 1713781 h 2386641"/>
              <a:gd name="connsiteX68" fmla="*/ 2993366 w 5598544"/>
              <a:gd name="connsiteY68" fmla="*/ 1627517 h 2386641"/>
              <a:gd name="connsiteX69" fmla="*/ 3001993 w 5598544"/>
              <a:gd name="connsiteY69" fmla="*/ 1265207 h 2386641"/>
              <a:gd name="connsiteX70" fmla="*/ 3010619 w 5598544"/>
              <a:gd name="connsiteY70" fmla="*/ 445698 h 2386641"/>
              <a:gd name="connsiteX71" fmla="*/ 3010619 w 5598544"/>
              <a:gd name="connsiteY71" fmla="*/ 169653 h 2386641"/>
              <a:gd name="connsiteX72" fmla="*/ 3062378 w 5598544"/>
              <a:gd name="connsiteY72" fmla="*/ 135147 h 2386641"/>
              <a:gd name="connsiteX73" fmla="*/ 3071004 w 5598544"/>
              <a:gd name="connsiteY73" fmla="*/ 618226 h 2386641"/>
              <a:gd name="connsiteX74" fmla="*/ 3071004 w 5598544"/>
              <a:gd name="connsiteY74" fmla="*/ 1437736 h 2386641"/>
              <a:gd name="connsiteX75" fmla="*/ 3071004 w 5598544"/>
              <a:gd name="connsiteY75" fmla="*/ 2007079 h 2386641"/>
              <a:gd name="connsiteX76" fmla="*/ 3105510 w 5598544"/>
              <a:gd name="connsiteY76" fmla="*/ 2326256 h 2386641"/>
              <a:gd name="connsiteX77" fmla="*/ 3329796 w 5598544"/>
              <a:gd name="connsiteY77" fmla="*/ 2369389 h 2386641"/>
              <a:gd name="connsiteX78" fmla="*/ 4028536 w 5598544"/>
              <a:gd name="connsiteY78" fmla="*/ 2378015 h 2386641"/>
              <a:gd name="connsiteX79" fmla="*/ 5598544 w 5598544"/>
              <a:gd name="connsiteY79" fmla="*/ 2369389 h 238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598544" h="2386641">
                <a:moveTo>
                  <a:pt x="0" y="2360762"/>
                </a:moveTo>
                <a:cubicBezTo>
                  <a:pt x="63260" y="2370107"/>
                  <a:pt x="126521" y="2379453"/>
                  <a:pt x="172528" y="2369389"/>
                </a:cubicBezTo>
                <a:cubicBezTo>
                  <a:pt x="218536" y="2359325"/>
                  <a:pt x="245853" y="2326256"/>
                  <a:pt x="276045" y="2300377"/>
                </a:cubicBezTo>
                <a:cubicBezTo>
                  <a:pt x="306237" y="2274498"/>
                  <a:pt x="323491" y="2228490"/>
                  <a:pt x="353683" y="2214113"/>
                </a:cubicBezTo>
                <a:cubicBezTo>
                  <a:pt x="383875" y="2199736"/>
                  <a:pt x="441385" y="2193985"/>
                  <a:pt x="457200" y="2214113"/>
                </a:cubicBezTo>
                <a:cubicBezTo>
                  <a:pt x="437846" y="2234241"/>
                  <a:pt x="432759" y="2309004"/>
                  <a:pt x="448574" y="2334883"/>
                </a:cubicBezTo>
                <a:cubicBezTo>
                  <a:pt x="464389" y="2360762"/>
                  <a:pt x="516148" y="2367951"/>
                  <a:pt x="552091" y="2369389"/>
                </a:cubicBezTo>
                <a:cubicBezTo>
                  <a:pt x="588034" y="2370827"/>
                  <a:pt x="642668" y="2369388"/>
                  <a:pt x="664234" y="2343509"/>
                </a:cubicBezTo>
                <a:cubicBezTo>
                  <a:pt x="685800" y="2317630"/>
                  <a:pt x="657046" y="2261558"/>
                  <a:pt x="681487" y="2214113"/>
                </a:cubicBezTo>
                <a:cubicBezTo>
                  <a:pt x="705928" y="2166668"/>
                  <a:pt x="776377" y="2086155"/>
                  <a:pt x="810883" y="2058838"/>
                </a:cubicBezTo>
                <a:cubicBezTo>
                  <a:pt x="845389" y="2031521"/>
                  <a:pt x="874144" y="2018581"/>
                  <a:pt x="888521" y="2050211"/>
                </a:cubicBezTo>
                <a:cubicBezTo>
                  <a:pt x="902898" y="2081841"/>
                  <a:pt x="884207" y="2198298"/>
                  <a:pt x="897147" y="2248619"/>
                </a:cubicBezTo>
                <a:cubicBezTo>
                  <a:pt x="910087" y="2298940"/>
                  <a:pt x="935967" y="2333446"/>
                  <a:pt x="966159" y="2352136"/>
                </a:cubicBezTo>
                <a:cubicBezTo>
                  <a:pt x="996351" y="2370826"/>
                  <a:pt x="1052423" y="2367951"/>
                  <a:pt x="1078302" y="2360762"/>
                </a:cubicBezTo>
                <a:cubicBezTo>
                  <a:pt x="1104181" y="2353573"/>
                  <a:pt x="1112808" y="2344947"/>
                  <a:pt x="1121434" y="2309004"/>
                </a:cubicBezTo>
                <a:cubicBezTo>
                  <a:pt x="1130060" y="2273061"/>
                  <a:pt x="1105620" y="2206925"/>
                  <a:pt x="1130061" y="2145102"/>
                </a:cubicBezTo>
                <a:cubicBezTo>
                  <a:pt x="1154502" y="2083279"/>
                  <a:pt x="1232140" y="1979762"/>
                  <a:pt x="1268083" y="1938068"/>
                </a:cubicBezTo>
                <a:cubicBezTo>
                  <a:pt x="1304026" y="1896374"/>
                  <a:pt x="1332781" y="1858993"/>
                  <a:pt x="1345721" y="1894936"/>
                </a:cubicBezTo>
                <a:cubicBezTo>
                  <a:pt x="1358661" y="1930879"/>
                  <a:pt x="1344283" y="2084717"/>
                  <a:pt x="1345721" y="2153728"/>
                </a:cubicBezTo>
                <a:cubicBezTo>
                  <a:pt x="1347159" y="2222739"/>
                  <a:pt x="1335657" y="2273061"/>
                  <a:pt x="1354347" y="2309004"/>
                </a:cubicBezTo>
                <a:cubicBezTo>
                  <a:pt x="1373037" y="2344947"/>
                  <a:pt x="1429109" y="2360763"/>
                  <a:pt x="1457864" y="2369389"/>
                </a:cubicBezTo>
                <a:cubicBezTo>
                  <a:pt x="1486619" y="2378015"/>
                  <a:pt x="1515374" y="2379453"/>
                  <a:pt x="1526876" y="2360762"/>
                </a:cubicBezTo>
                <a:cubicBezTo>
                  <a:pt x="1538378" y="2342071"/>
                  <a:pt x="1526876" y="2257245"/>
                  <a:pt x="1526876" y="2257245"/>
                </a:cubicBezTo>
                <a:cubicBezTo>
                  <a:pt x="1526876" y="2175294"/>
                  <a:pt x="1513937" y="1956758"/>
                  <a:pt x="1526876" y="1869056"/>
                </a:cubicBezTo>
                <a:cubicBezTo>
                  <a:pt x="1539815" y="1781354"/>
                  <a:pt x="1582947" y="1771290"/>
                  <a:pt x="1604513" y="1731034"/>
                </a:cubicBezTo>
                <a:cubicBezTo>
                  <a:pt x="1626079" y="1690778"/>
                  <a:pt x="1646208" y="1824487"/>
                  <a:pt x="1656272" y="1627517"/>
                </a:cubicBezTo>
                <a:cubicBezTo>
                  <a:pt x="1666336" y="1430547"/>
                  <a:pt x="1664898" y="780690"/>
                  <a:pt x="1664898" y="549215"/>
                </a:cubicBezTo>
                <a:cubicBezTo>
                  <a:pt x="1664898" y="317740"/>
                  <a:pt x="1650521" y="311988"/>
                  <a:pt x="1656272" y="238664"/>
                </a:cubicBezTo>
                <a:cubicBezTo>
                  <a:pt x="1662023" y="165340"/>
                  <a:pt x="1686464" y="120770"/>
                  <a:pt x="1699404" y="109268"/>
                </a:cubicBezTo>
                <a:cubicBezTo>
                  <a:pt x="1712344" y="97766"/>
                  <a:pt x="1726721" y="89140"/>
                  <a:pt x="1733910" y="169653"/>
                </a:cubicBezTo>
                <a:cubicBezTo>
                  <a:pt x="1741099" y="250166"/>
                  <a:pt x="1741098" y="333555"/>
                  <a:pt x="1742536" y="592347"/>
                </a:cubicBezTo>
                <a:cubicBezTo>
                  <a:pt x="1743974" y="851139"/>
                  <a:pt x="1741098" y="1453550"/>
                  <a:pt x="1742536" y="1722407"/>
                </a:cubicBezTo>
                <a:cubicBezTo>
                  <a:pt x="1743974" y="1991264"/>
                  <a:pt x="1735347" y="2099095"/>
                  <a:pt x="1751162" y="2205487"/>
                </a:cubicBezTo>
                <a:cubicBezTo>
                  <a:pt x="1766977" y="2311879"/>
                  <a:pt x="1802921" y="2334883"/>
                  <a:pt x="1837427" y="2360762"/>
                </a:cubicBezTo>
                <a:cubicBezTo>
                  <a:pt x="1871933" y="2386641"/>
                  <a:pt x="1933755" y="2378015"/>
                  <a:pt x="1958196" y="2360762"/>
                </a:cubicBezTo>
                <a:cubicBezTo>
                  <a:pt x="1982637" y="2343509"/>
                  <a:pt x="1981201" y="2329132"/>
                  <a:pt x="1984076" y="2257245"/>
                </a:cubicBezTo>
                <a:cubicBezTo>
                  <a:pt x="1986951" y="2185358"/>
                  <a:pt x="1963947" y="2015705"/>
                  <a:pt x="1975449" y="1929441"/>
                </a:cubicBezTo>
                <a:cubicBezTo>
                  <a:pt x="1986951" y="1843177"/>
                  <a:pt x="2030083" y="1784230"/>
                  <a:pt x="2053087" y="1739660"/>
                </a:cubicBezTo>
                <a:cubicBezTo>
                  <a:pt x="2076091" y="1695090"/>
                  <a:pt x="2103408" y="1735346"/>
                  <a:pt x="2113472" y="1662022"/>
                </a:cubicBezTo>
                <a:cubicBezTo>
                  <a:pt x="2123536" y="1588698"/>
                  <a:pt x="2113472" y="1299713"/>
                  <a:pt x="2113472" y="1299713"/>
                </a:cubicBezTo>
                <a:cubicBezTo>
                  <a:pt x="2113472" y="1085491"/>
                  <a:pt x="2110597" y="566468"/>
                  <a:pt x="2113472" y="376687"/>
                </a:cubicBezTo>
                <a:cubicBezTo>
                  <a:pt x="2116347" y="186906"/>
                  <a:pt x="2120661" y="204158"/>
                  <a:pt x="2130725" y="161026"/>
                </a:cubicBezTo>
                <a:cubicBezTo>
                  <a:pt x="2140789" y="117894"/>
                  <a:pt x="2162355" y="104954"/>
                  <a:pt x="2173857" y="117894"/>
                </a:cubicBezTo>
                <a:cubicBezTo>
                  <a:pt x="2185359" y="130834"/>
                  <a:pt x="2195423" y="0"/>
                  <a:pt x="2199736" y="238664"/>
                </a:cubicBezTo>
                <a:cubicBezTo>
                  <a:pt x="2204049" y="477328"/>
                  <a:pt x="2201174" y="1224951"/>
                  <a:pt x="2199736" y="1549879"/>
                </a:cubicBezTo>
                <a:cubicBezTo>
                  <a:pt x="2198298" y="1874807"/>
                  <a:pt x="2172420" y="2055962"/>
                  <a:pt x="2191110" y="2188234"/>
                </a:cubicBezTo>
                <a:cubicBezTo>
                  <a:pt x="2209800" y="2320506"/>
                  <a:pt x="2274498" y="2316192"/>
                  <a:pt x="2311879" y="2343509"/>
                </a:cubicBezTo>
                <a:cubicBezTo>
                  <a:pt x="2349260" y="2370826"/>
                  <a:pt x="2396705" y="2375139"/>
                  <a:pt x="2415396" y="2352136"/>
                </a:cubicBezTo>
                <a:cubicBezTo>
                  <a:pt x="2434087" y="2329133"/>
                  <a:pt x="2422585" y="2286000"/>
                  <a:pt x="2424023" y="2205487"/>
                </a:cubicBezTo>
                <a:cubicBezTo>
                  <a:pt x="2425461" y="2124974"/>
                  <a:pt x="2412521" y="1952445"/>
                  <a:pt x="2424023" y="1869056"/>
                </a:cubicBezTo>
                <a:cubicBezTo>
                  <a:pt x="2435525" y="1785667"/>
                  <a:pt x="2471468" y="1742536"/>
                  <a:pt x="2493034" y="1705155"/>
                </a:cubicBezTo>
                <a:cubicBezTo>
                  <a:pt x="2514600" y="1667774"/>
                  <a:pt x="2543355" y="1670649"/>
                  <a:pt x="2553419" y="1644770"/>
                </a:cubicBezTo>
                <a:cubicBezTo>
                  <a:pt x="2563483" y="1618891"/>
                  <a:pt x="2553419" y="1549879"/>
                  <a:pt x="2553419" y="1549879"/>
                </a:cubicBezTo>
                <a:lnTo>
                  <a:pt x="2553419" y="885645"/>
                </a:lnTo>
                <a:cubicBezTo>
                  <a:pt x="2553419" y="701615"/>
                  <a:pt x="2554857" y="550653"/>
                  <a:pt x="2553419" y="445698"/>
                </a:cubicBezTo>
                <a:cubicBezTo>
                  <a:pt x="2551981" y="340743"/>
                  <a:pt x="2544793" y="306238"/>
                  <a:pt x="2544793" y="255917"/>
                </a:cubicBezTo>
                <a:cubicBezTo>
                  <a:pt x="2544793" y="205596"/>
                  <a:pt x="2544793" y="163901"/>
                  <a:pt x="2553419" y="143773"/>
                </a:cubicBezTo>
                <a:cubicBezTo>
                  <a:pt x="2562045" y="123645"/>
                  <a:pt x="2587925" y="117894"/>
                  <a:pt x="2596551" y="135147"/>
                </a:cubicBezTo>
                <a:cubicBezTo>
                  <a:pt x="2605178" y="152400"/>
                  <a:pt x="2600865" y="146649"/>
                  <a:pt x="2605178" y="247290"/>
                </a:cubicBezTo>
                <a:cubicBezTo>
                  <a:pt x="2609491" y="347932"/>
                  <a:pt x="2618117" y="441385"/>
                  <a:pt x="2622430" y="738996"/>
                </a:cubicBezTo>
                <a:cubicBezTo>
                  <a:pt x="2626743" y="1036607"/>
                  <a:pt x="2622431" y="1772728"/>
                  <a:pt x="2631057" y="2032958"/>
                </a:cubicBezTo>
                <a:cubicBezTo>
                  <a:pt x="2639683" y="2293188"/>
                  <a:pt x="2646872" y="2245743"/>
                  <a:pt x="2674189" y="2300377"/>
                </a:cubicBezTo>
                <a:cubicBezTo>
                  <a:pt x="2701506" y="2355011"/>
                  <a:pt x="2769080" y="2352136"/>
                  <a:pt x="2794959" y="2360762"/>
                </a:cubicBezTo>
                <a:cubicBezTo>
                  <a:pt x="2820838" y="2369389"/>
                  <a:pt x="2817962" y="2360762"/>
                  <a:pt x="2829464" y="2352136"/>
                </a:cubicBezTo>
                <a:cubicBezTo>
                  <a:pt x="2840966" y="2343510"/>
                  <a:pt x="2858219" y="2349261"/>
                  <a:pt x="2863970" y="2309004"/>
                </a:cubicBezTo>
                <a:cubicBezTo>
                  <a:pt x="2869721" y="2268747"/>
                  <a:pt x="2863970" y="2110596"/>
                  <a:pt x="2863970" y="2110596"/>
                </a:cubicBezTo>
                <a:cubicBezTo>
                  <a:pt x="2863970" y="2037271"/>
                  <a:pt x="2849593" y="1935192"/>
                  <a:pt x="2863970" y="1869056"/>
                </a:cubicBezTo>
                <a:cubicBezTo>
                  <a:pt x="2878347" y="1802920"/>
                  <a:pt x="2928668" y="1754037"/>
                  <a:pt x="2950234" y="1713781"/>
                </a:cubicBezTo>
                <a:cubicBezTo>
                  <a:pt x="2971800" y="1673525"/>
                  <a:pt x="2984740" y="1702279"/>
                  <a:pt x="2993366" y="1627517"/>
                </a:cubicBezTo>
                <a:cubicBezTo>
                  <a:pt x="3001993" y="1552755"/>
                  <a:pt x="2999118" y="1462177"/>
                  <a:pt x="3001993" y="1265207"/>
                </a:cubicBezTo>
                <a:cubicBezTo>
                  <a:pt x="3004868" y="1068237"/>
                  <a:pt x="3009181" y="628290"/>
                  <a:pt x="3010619" y="445698"/>
                </a:cubicBezTo>
                <a:cubicBezTo>
                  <a:pt x="3012057" y="263106"/>
                  <a:pt x="3001993" y="221411"/>
                  <a:pt x="3010619" y="169653"/>
                </a:cubicBezTo>
                <a:cubicBezTo>
                  <a:pt x="3019245" y="117895"/>
                  <a:pt x="3052314" y="60385"/>
                  <a:pt x="3062378" y="135147"/>
                </a:cubicBezTo>
                <a:cubicBezTo>
                  <a:pt x="3072442" y="209909"/>
                  <a:pt x="3069566" y="401128"/>
                  <a:pt x="3071004" y="618226"/>
                </a:cubicBezTo>
                <a:cubicBezTo>
                  <a:pt x="3072442" y="835324"/>
                  <a:pt x="3071004" y="1437736"/>
                  <a:pt x="3071004" y="1437736"/>
                </a:cubicBezTo>
                <a:cubicBezTo>
                  <a:pt x="3071004" y="1669211"/>
                  <a:pt x="3065253" y="1858992"/>
                  <a:pt x="3071004" y="2007079"/>
                </a:cubicBezTo>
                <a:cubicBezTo>
                  <a:pt x="3076755" y="2155166"/>
                  <a:pt x="3062378" y="2265871"/>
                  <a:pt x="3105510" y="2326256"/>
                </a:cubicBezTo>
                <a:cubicBezTo>
                  <a:pt x="3148642" y="2386641"/>
                  <a:pt x="3175958" y="2360763"/>
                  <a:pt x="3329796" y="2369389"/>
                </a:cubicBezTo>
                <a:cubicBezTo>
                  <a:pt x="3483634" y="2378015"/>
                  <a:pt x="4028536" y="2378015"/>
                  <a:pt x="4028536" y="2378015"/>
                </a:cubicBezTo>
                <a:lnTo>
                  <a:pt x="5598544" y="23693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 bwMode="auto">
          <a:xfrm>
            <a:off x="2733083" y="4955370"/>
            <a:ext cx="5657291" cy="185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Прямая соединительная линия 39"/>
          <p:cNvCxnSpPr/>
          <p:nvPr/>
        </p:nvCxnSpPr>
        <p:spPr bwMode="auto">
          <a:xfrm rot="5400000" flipH="1" flipV="1">
            <a:off x="2917757" y="4882050"/>
            <a:ext cx="147447" cy="7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rot="5400000" flipH="1" flipV="1">
            <a:off x="3258501" y="4797224"/>
            <a:ext cx="342981" cy="366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 bwMode="auto">
          <a:xfrm rot="16200000" flipV="1">
            <a:off x="3647104" y="4705587"/>
            <a:ext cx="553604" cy="50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rot="5400000" flipH="1" flipV="1">
            <a:off x="4022600" y="4623260"/>
            <a:ext cx="647782" cy="7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rot="16200000" flipV="1">
            <a:off x="4371970" y="4507593"/>
            <a:ext cx="851941" cy="49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Прямая соединительная линия 53"/>
          <p:cNvCxnSpPr/>
          <p:nvPr/>
        </p:nvCxnSpPr>
        <p:spPr bwMode="auto">
          <a:xfrm rot="5400000" flipH="1" flipV="1">
            <a:off x="4686337" y="4453609"/>
            <a:ext cx="1056101" cy="653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 rot="5400000" flipH="1" flipV="1">
            <a:off x="5066229" y="4373096"/>
            <a:ext cx="1217130" cy="7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2717284" y="758473"/>
            <a:ext cx="57721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66" name="Прямая со стрелкой 65"/>
          <p:cNvCxnSpPr/>
          <p:nvPr/>
        </p:nvCxnSpPr>
        <p:spPr bwMode="auto">
          <a:xfrm rot="5400000" flipH="1" flipV="1">
            <a:off x="3204799" y="3486148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Прямая со стрелкой 71"/>
          <p:cNvCxnSpPr/>
          <p:nvPr/>
        </p:nvCxnSpPr>
        <p:spPr bwMode="auto">
          <a:xfrm rot="5400000" flipH="1" flipV="1">
            <a:off x="3664930" y="3480287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Прямая со стрелкой 72"/>
          <p:cNvCxnSpPr/>
          <p:nvPr/>
        </p:nvCxnSpPr>
        <p:spPr bwMode="auto">
          <a:xfrm rot="5400000" flipH="1" flipV="1">
            <a:off x="4072307" y="3474425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Прямая со стрелкой 73"/>
          <p:cNvCxnSpPr/>
          <p:nvPr/>
        </p:nvCxnSpPr>
        <p:spPr bwMode="auto">
          <a:xfrm rot="5400000" flipH="1" flipV="1">
            <a:off x="2756391" y="3494941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Прямая со стрелкой 74"/>
          <p:cNvCxnSpPr/>
          <p:nvPr/>
        </p:nvCxnSpPr>
        <p:spPr bwMode="auto">
          <a:xfrm rot="5400000" flipH="1" flipV="1">
            <a:off x="4532438" y="3477356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Прямая со стрелкой 75"/>
          <p:cNvCxnSpPr/>
          <p:nvPr/>
        </p:nvCxnSpPr>
        <p:spPr bwMode="auto">
          <a:xfrm rot="5400000" flipH="1" flipV="1">
            <a:off x="4974984" y="3480287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Прямая со стрелкой 76"/>
          <p:cNvCxnSpPr/>
          <p:nvPr/>
        </p:nvCxnSpPr>
        <p:spPr bwMode="auto">
          <a:xfrm rot="5400000" flipH="1" flipV="1">
            <a:off x="5408737" y="3483218"/>
            <a:ext cx="518744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8" name="Text Box 53"/>
          <p:cNvSpPr txBox="1">
            <a:spLocks noChangeArrowheads="1"/>
          </p:cNvSpPr>
          <p:nvPr/>
        </p:nvSpPr>
        <p:spPr bwMode="auto">
          <a:xfrm>
            <a:off x="4539440" y="4997909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25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79" name="Text Box 53"/>
          <p:cNvSpPr txBox="1">
            <a:spLocks noChangeArrowheads="1"/>
          </p:cNvSpPr>
          <p:nvPr/>
        </p:nvSpPr>
        <p:spPr bwMode="auto">
          <a:xfrm>
            <a:off x="2713571" y="5000839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5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80" name="Text Box 53"/>
          <p:cNvSpPr txBox="1">
            <a:spLocks noChangeArrowheads="1"/>
          </p:cNvSpPr>
          <p:nvPr/>
        </p:nvSpPr>
        <p:spPr bwMode="auto">
          <a:xfrm>
            <a:off x="4958541" y="4994978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3</a:t>
            </a:r>
            <a:r>
              <a:rPr lang="ru-RU" sz="2000" dirty="0" smtClean="0"/>
              <a:t>0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81" name="Text Box 53"/>
          <p:cNvSpPr txBox="1">
            <a:spLocks noChangeArrowheads="1"/>
          </p:cNvSpPr>
          <p:nvPr/>
        </p:nvSpPr>
        <p:spPr bwMode="auto">
          <a:xfrm>
            <a:off x="5418671" y="5006701"/>
            <a:ext cx="559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35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мВ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303583" y="5908430"/>
            <a:ext cx="178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Подпороговые</a:t>
            </a:r>
            <a:r>
              <a:rPr lang="ru-RU" sz="1600" dirty="0" smtClean="0"/>
              <a:t> стимулы</a:t>
            </a:r>
            <a:endParaRPr lang="ru-RU" sz="1600" dirty="0"/>
          </a:p>
        </p:txBody>
      </p:sp>
      <p:sp>
        <p:nvSpPr>
          <p:cNvPr id="83" name="Правая фигурная скобка 82"/>
          <p:cNvSpPr/>
          <p:nvPr/>
        </p:nvSpPr>
        <p:spPr bwMode="auto">
          <a:xfrm rot="5400000">
            <a:off x="3147646" y="4932485"/>
            <a:ext cx="509954" cy="1459523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Правая фигурная скобка 83"/>
          <p:cNvSpPr/>
          <p:nvPr/>
        </p:nvSpPr>
        <p:spPr bwMode="auto">
          <a:xfrm rot="5400000">
            <a:off x="4995496" y="5016013"/>
            <a:ext cx="509954" cy="1315915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01306" y="5884988"/>
            <a:ext cx="202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Сверхпороговые стимулы</a:t>
            </a:r>
            <a:endParaRPr lang="ru-RU" sz="1600" dirty="0"/>
          </a:p>
        </p:txBody>
      </p:sp>
      <p:sp>
        <p:nvSpPr>
          <p:cNvPr id="86" name="Стрелка вправо 85"/>
          <p:cNvSpPr/>
          <p:nvPr/>
        </p:nvSpPr>
        <p:spPr bwMode="auto">
          <a:xfrm rot="16200000">
            <a:off x="3727640" y="5811416"/>
            <a:ext cx="1294243" cy="79892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Пороговый стимул</a:t>
            </a:r>
          </a:p>
        </p:txBody>
      </p:sp>
      <p:sp>
        <p:nvSpPr>
          <p:cNvPr id="87" name="Стрелка вниз 86"/>
          <p:cNvSpPr/>
          <p:nvPr/>
        </p:nvSpPr>
        <p:spPr bwMode="auto">
          <a:xfrm rot="2504539">
            <a:off x="4472182" y="11143"/>
            <a:ext cx="700470" cy="84589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ПД</a:t>
            </a:r>
          </a:p>
        </p:txBody>
      </p:sp>
      <p:sp>
        <p:nvSpPr>
          <p:cNvPr id="88" name="Стрелка вниз 87"/>
          <p:cNvSpPr/>
          <p:nvPr/>
        </p:nvSpPr>
        <p:spPr bwMode="auto">
          <a:xfrm>
            <a:off x="2977993" y="1143000"/>
            <a:ext cx="625142" cy="161815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Локальный ответ</a:t>
            </a:r>
          </a:p>
        </p:txBody>
      </p:sp>
      <p:sp>
        <p:nvSpPr>
          <p:cNvPr id="90" name="Text Box 73"/>
          <p:cNvSpPr txBox="1">
            <a:spLocks noChangeArrowheads="1"/>
          </p:cNvSpPr>
          <p:nvPr/>
        </p:nvSpPr>
        <p:spPr bwMode="auto">
          <a:xfrm>
            <a:off x="6276784" y="2767204"/>
            <a:ext cx="22288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Потенциал покоя</a:t>
            </a:r>
          </a:p>
        </p:txBody>
      </p:sp>
      <p:sp>
        <p:nvSpPr>
          <p:cNvPr id="91" name="Равнобедренный треугольник 90"/>
          <p:cNvSpPr/>
          <p:nvPr/>
        </p:nvSpPr>
        <p:spPr bwMode="auto">
          <a:xfrm rot="10800000">
            <a:off x="603849" y="2294625"/>
            <a:ext cx="138022" cy="1000664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 bwMode="auto">
          <a:xfrm rot="5400000">
            <a:off x="487392" y="2350698"/>
            <a:ext cx="370936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 bwMode="auto">
          <a:xfrm rot="16200000" flipH="1">
            <a:off x="1011523" y="2460759"/>
            <a:ext cx="597303" cy="20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/>
          <p:cNvCxnSpPr/>
          <p:nvPr/>
        </p:nvCxnSpPr>
        <p:spPr bwMode="auto">
          <a:xfrm>
            <a:off x="1185489" y="2755494"/>
            <a:ext cx="255122" cy="49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Равнобедренный треугольник 97"/>
          <p:cNvSpPr/>
          <p:nvPr/>
        </p:nvSpPr>
        <p:spPr bwMode="auto">
          <a:xfrm>
            <a:off x="1535501" y="3474928"/>
            <a:ext cx="138023" cy="966159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140898" y="4814976"/>
            <a:ext cx="227831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 err="1" smtClean="0"/>
              <a:t>Электростимулятор</a:t>
            </a:r>
            <a:endParaRPr lang="ru-RU" sz="1600" dirty="0"/>
          </a:p>
        </p:txBody>
      </p:sp>
      <p:cxnSp>
        <p:nvCxnSpPr>
          <p:cNvPr id="100" name="Прямая соединительная линия 99"/>
          <p:cNvCxnSpPr/>
          <p:nvPr/>
        </p:nvCxnSpPr>
        <p:spPr bwMode="auto">
          <a:xfrm rot="16200000" flipH="1">
            <a:off x="142336" y="4343398"/>
            <a:ext cx="928776" cy="57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Прямая соединительная линия 100"/>
          <p:cNvCxnSpPr/>
          <p:nvPr/>
        </p:nvCxnSpPr>
        <p:spPr bwMode="auto">
          <a:xfrm>
            <a:off x="475247" y="3865426"/>
            <a:ext cx="255122" cy="495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1" grpId="0" animBg="1"/>
      <p:bldP spid="18482" grpId="0" animBg="1"/>
      <p:bldP spid="18484" grpId="0" animBg="1"/>
      <p:bldP spid="18486" grpId="0" animBg="1"/>
      <p:bldP spid="18471" grpId="0" animBg="1"/>
      <p:bldP spid="18472" grpId="0" animBg="1"/>
      <p:bldP spid="18473" grpId="0" animBg="1"/>
      <p:bldP spid="18474" grpId="0"/>
      <p:bldP spid="18475" grpId="0"/>
      <p:bldP spid="18476" grpId="0"/>
      <p:bldP spid="18470" grpId="0"/>
      <p:bldP spid="18463" grpId="0"/>
      <p:bldP spid="18457" grpId="0"/>
      <p:bldP spid="18449" grpId="0"/>
      <p:bldP spid="18452" grpId="0"/>
      <p:bldP spid="36" grpId="0" animBg="1"/>
      <p:bldP spid="60" grpId="0" animBg="1"/>
      <p:bldP spid="78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/>
      <p:bldP spid="86" grpId="0" animBg="1"/>
      <p:bldP spid="87" grpId="0" animBg="1"/>
      <p:bldP spid="88" grpId="0" animBg="1"/>
      <p:bldP spid="90" grpId="0"/>
      <p:bldP spid="91" grpId="0" animBg="1"/>
      <p:bldP spid="98" grpId="0" animBg="1"/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 bwMode="auto">
          <a:xfrm>
            <a:off x="66116" y="859971"/>
            <a:ext cx="8207829" cy="58456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979723" y="2798424"/>
            <a:ext cx="6728167" cy="53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4" name="Группа 53"/>
          <p:cNvGrpSpPr/>
          <p:nvPr/>
        </p:nvGrpSpPr>
        <p:grpSpPr>
          <a:xfrm>
            <a:off x="991401" y="947851"/>
            <a:ext cx="120539" cy="4931229"/>
            <a:chOff x="1012357" y="947851"/>
            <a:chExt cx="120539" cy="4931229"/>
          </a:xfrm>
        </p:grpSpPr>
        <p:cxnSp>
          <p:nvCxnSpPr>
            <p:cNvPr id="6" name="Прямая со стрелкой 5"/>
            <p:cNvCxnSpPr/>
            <p:nvPr/>
          </p:nvCxnSpPr>
          <p:spPr bwMode="auto">
            <a:xfrm rot="5400000" flipH="1" flipV="1">
              <a:off x="-1333513" y="3412672"/>
              <a:ext cx="493122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023243" y="1730829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1012357" y="5072744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Группа 27"/>
          <p:cNvGrpSpPr/>
          <p:nvPr/>
        </p:nvGrpSpPr>
        <p:grpSpPr>
          <a:xfrm>
            <a:off x="1122030" y="5704114"/>
            <a:ext cx="6389915" cy="185060"/>
            <a:chOff x="1665514" y="5704114"/>
            <a:chExt cx="6389915" cy="185060"/>
          </a:xfrm>
        </p:grpSpPr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1665514" y="5704114"/>
              <a:ext cx="6389915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 rot="16200000" flipH="1">
              <a:off x="3135086" y="5791199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 rot="16200000" flipH="1">
              <a:off x="4767944" y="5791200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 rot="16200000" flipH="1">
              <a:off x="6368144" y="5802084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 rot="16200000" flipH="1">
              <a:off x="7913916" y="5812971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523315" y="2601686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25339" y="1545771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+30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25346" y="487680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-60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84575" y="5900055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984975" y="591094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341232" y="5910941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596063" y="5900055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109175" y="5932712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614859" y="6248397"/>
            <a:ext cx="164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Время, мс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74976" y="1338942"/>
            <a:ext cx="492443" cy="41128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/>
              <a:t>Мембранный потенциал, мВ</a:t>
            </a:r>
            <a:endParaRPr lang="ru-RU" sz="20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 flipV="1">
            <a:off x="1100260" y="5107247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 flipV="1">
            <a:off x="1132916" y="4572000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7032972" y="4920343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МП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141830" y="4376058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44" name="Полилиния 43"/>
          <p:cNvSpPr/>
          <p:nvPr/>
        </p:nvSpPr>
        <p:spPr bwMode="auto">
          <a:xfrm>
            <a:off x="1122030" y="5094514"/>
            <a:ext cx="925286" cy="10886"/>
          </a:xfrm>
          <a:custGeom>
            <a:avLst/>
            <a:gdLst>
              <a:gd name="connsiteX0" fmla="*/ 0 w 925286"/>
              <a:gd name="connsiteY0" fmla="*/ 0 h 10886"/>
              <a:gd name="connsiteX1" fmla="*/ 925286 w 925286"/>
              <a:gd name="connsiteY1" fmla="*/ 10886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286" h="10886">
                <a:moveTo>
                  <a:pt x="0" y="0"/>
                </a:moveTo>
                <a:lnTo>
                  <a:pt x="925286" y="10886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олилиния 44"/>
          <p:cNvSpPr/>
          <p:nvPr/>
        </p:nvSpPr>
        <p:spPr bwMode="auto">
          <a:xfrm>
            <a:off x="2036430" y="4572000"/>
            <a:ext cx="522515" cy="538843"/>
          </a:xfrm>
          <a:custGeom>
            <a:avLst/>
            <a:gdLst>
              <a:gd name="connsiteX0" fmla="*/ 0 w 522515"/>
              <a:gd name="connsiteY0" fmla="*/ 533400 h 538843"/>
              <a:gd name="connsiteX1" fmla="*/ 87086 w 522515"/>
              <a:gd name="connsiteY1" fmla="*/ 511629 h 538843"/>
              <a:gd name="connsiteX2" fmla="*/ 174172 w 522515"/>
              <a:gd name="connsiteY2" fmla="*/ 370114 h 538843"/>
              <a:gd name="connsiteX3" fmla="*/ 283029 w 522515"/>
              <a:gd name="connsiteY3" fmla="*/ 174171 h 538843"/>
              <a:gd name="connsiteX4" fmla="*/ 402772 w 522515"/>
              <a:gd name="connsiteY4" fmla="*/ 43543 h 538843"/>
              <a:gd name="connsiteX5" fmla="*/ 522515 w 522515"/>
              <a:gd name="connsiteY5" fmla="*/ 0 h 5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5" h="538843">
                <a:moveTo>
                  <a:pt x="0" y="533400"/>
                </a:moveTo>
                <a:cubicBezTo>
                  <a:pt x="29028" y="536121"/>
                  <a:pt x="58057" y="538843"/>
                  <a:pt x="87086" y="511629"/>
                </a:cubicBezTo>
                <a:cubicBezTo>
                  <a:pt x="116115" y="484415"/>
                  <a:pt x="141515" y="426357"/>
                  <a:pt x="174172" y="370114"/>
                </a:cubicBezTo>
                <a:cubicBezTo>
                  <a:pt x="206829" y="313871"/>
                  <a:pt x="244929" y="228599"/>
                  <a:pt x="283029" y="174171"/>
                </a:cubicBezTo>
                <a:cubicBezTo>
                  <a:pt x="321129" y="119743"/>
                  <a:pt x="362858" y="72572"/>
                  <a:pt x="402772" y="43543"/>
                </a:cubicBezTo>
                <a:cubicBezTo>
                  <a:pt x="442686" y="14515"/>
                  <a:pt x="482600" y="7257"/>
                  <a:pt x="522515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" name="Полилиния 45"/>
          <p:cNvSpPr/>
          <p:nvPr/>
        </p:nvSpPr>
        <p:spPr bwMode="auto">
          <a:xfrm>
            <a:off x="2537173" y="2819400"/>
            <a:ext cx="315686" cy="1752600"/>
          </a:xfrm>
          <a:custGeom>
            <a:avLst/>
            <a:gdLst>
              <a:gd name="connsiteX0" fmla="*/ 0 w 315686"/>
              <a:gd name="connsiteY0" fmla="*/ 1752600 h 1752600"/>
              <a:gd name="connsiteX1" fmla="*/ 304800 w 315686"/>
              <a:gd name="connsiteY1" fmla="*/ 0 h 1752600"/>
              <a:gd name="connsiteX2" fmla="*/ 304800 w 315686"/>
              <a:gd name="connsiteY2" fmla="*/ 0 h 1752600"/>
              <a:gd name="connsiteX3" fmla="*/ 315686 w 315686"/>
              <a:gd name="connsiteY3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6" h="1752600">
                <a:moveTo>
                  <a:pt x="0" y="1752600"/>
                </a:moveTo>
                <a:lnTo>
                  <a:pt x="304800" y="0"/>
                </a:lnTo>
                <a:lnTo>
                  <a:pt x="304800" y="0"/>
                </a:lnTo>
                <a:lnTo>
                  <a:pt x="315686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47" name="Полилиния 46"/>
          <p:cNvSpPr/>
          <p:nvPr/>
        </p:nvSpPr>
        <p:spPr bwMode="auto">
          <a:xfrm>
            <a:off x="2831087" y="1498600"/>
            <a:ext cx="598715" cy="1320800"/>
          </a:xfrm>
          <a:custGeom>
            <a:avLst/>
            <a:gdLst>
              <a:gd name="connsiteX0" fmla="*/ 0 w 598715"/>
              <a:gd name="connsiteY0" fmla="*/ 1320800 h 1320800"/>
              <a:gd name="connsiteX1" fmla="*/ 119743 w 598715"/>
              <a:gd name="connsiteY1" fmla="*/ 624114 h 1320800"/>
              <a:gd name="connsiteX2" fmla="*/ 228600 w 598715"/>
              <a:gd name="connsiteY2" fmla="*/ 101600 h 1320800"/>
              <a:gd name="connsiteX3" fmla="*/ 283029 w 598715"/>
              <a:gd name="connsiteY3" fmla="*/ 14514 h 1320800"/>
              <a:gd name="connsiteX4" fmla="*/ 359229 w 598715"/>
              <a:gd name="connsiteY4" fmla="*/ 166914 h 1320800"/>
              <a:gd name="connsiteX5" fmla="*/ 511629 w 598715"/>
              <a:gd name="connsiteY5" fmla="*/ 928914 h 1320800"/>
              <a:gd name="connsiteX6" fmla="*/ 598715 w 598715"/>
              <a:gd name="connsiteY6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715" h="1320800">
                <a:moveTo>
                  <a:pt x="0" y="1320800"/>
                </a:moveTo>
                <a:cubicBezTo>
                  <a:pt x="40821" y="1074057"/>
                  <a:pt x="81643" y="827314"/>
                  <a:pt x="119743" y="624114"/>
                </a:cubicBezTo>
                <a:cubicBezTo>
                  <a:pt x="157843" y="420914"/>
                  <a:pt x="201386" y="203200"/>
                  <a:pt x="228600" y="101600"/>
                </a:cubicBezTo>
                <a:cubicBezTo>
                  <a:pt x="255814" y="0"/>
                  <a:pt x="261258" y="3628"/>
                  <a:pt x="283029" y="14514"/>
                </a:cubicBezTo>
                <a:cubicBezTo>
                  <a:pt x="304801" y="25400"/>
                  <a:pt x="321129" y="14514"/>
                  <a:pt x="359229" y="166914"/>
                </a:cubicBezTo>
                <a:cubicBezTo>
                  <a:pt x="397329" y="319314"/>
                  <a:pt x="471715" y="736600"/>
                  <a:pt x="511629" y="928914"/>
                </a:cubicBezTo>
                <a:cubicBezTo>
                  <a:pt x="551543" y="1121228"/>
                  <a:pt x="575129" y="1221014"/>
                  <a:pt x="598715" y="13208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" name="Полилиния 47"/>
          <p:cNvSpPr/>
          <p:nvPr/>
        </p:nvSpPr>
        <p:spPr bwMode="auto">
          <a:xfrm>
            <a:off x="3429802" y="2808514"/>
            <a:ext cx="391885" cy="1763486"/>
          </a:xfrm>
          <a:custGeom>
            <a:avLst/>
            <a:gdLst>
              <a:gd name="connsiteX0" fmla="*/ 0 w 391885"/>
              <a:gd name="connsiteY0" fmla="*/ 0 h 1763486"/>
              <a:gd name="connsiteX1" fmla="*/ 206828 w 391885"/>
              <a:gd name="connsiteY1" fmla="*/ 1023257 h 1763486"/>
              <a:gd name="connsiteX2" fmla="*/ 391885 w 391885"/>
              <a:gd name="connsiteY2" fmla="*/ 1763486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" h="1763486">
                <a:moveTo>
                  <a:pt x="0" y="0"/>
                </a:moveTo>
                <a:cubicBezTo>
                  <a:pt x="70757" y="364671"/>
                  <a:pt x="141514" y="729343"/>
                  <a:pt x="206828" y="1023257"/>
                </a:cubicBezTo>
                <a:cubicBezTo>
                  <a:pt x="272142" y="1317171"/>
                  <a:pt x="332013" y="1540328"/>
                  <a:pt x="391885" y="17634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" name="Полилиния 48"/>
          <p:cNvSpPr/>
          <p:nvPr/>
        </p:nvSpPr>
        <p:spPr bwMode="auto">
          <a:xfrm>
            <a:off x="3821687" y="4572000"/>
            <a:ext cx="3069772" cy="843643"/>
          </a:xfrm>
          <a:custGeom>
            <a:avLst/>
            <a:gdLst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9772" h="843643">
                <a:moveTo>
                  <a:pt x="0" y="0"/>
                </a:moveTo>
                <a:cubicBezTo>
                  <a:pt x="44450" y="135164"/>
                  <a:pt x="88900" y="270328"/>
                  <a:pt x="130629" y="370114"/>
                </a:cubicBezTo>
                <a:cubicBezTo>
                  <a:pt x="172358" y="469900"/>
                  <a:pt x="201386" y="533400"/>
                  <a:pt x="250372" y="598714"/>
                </a:cubicBezTo>
                <a:cubicBezTo>
                  <a:pt x="299358" y="664028"/>
                  <a:pt x="308429" y="722086"/>
                  <a:pt x="424543" y="762000"/>
                </a:cubicBezTo>
                <a:cubicBezTo>
                  <a:pt x="540657" y="801914"/>
                  <a:pt x="754744" y="832757"/>
                  <a:pt x="947058" y="838200"/>
                </a:cubicBezTo>
                <a:cubicBezTo>
                  <a:pt x="1139372" y="843643"/>
                  <a:pt x="1389743" y="836385"/>
                  <a:pt x="1578429" y="794657"/>
                </a:cubicBezTo>
                <a:cubicBezTo>
                  <a:pt x="1767115" y="752929"/>
                  <a:pt x="1830615" y="644072"/>
                  <a:pt x="2079172" y="587829"/>
                </a:cubicBezTo>
                <a:cubicBezTo>
                  <a:pt x="2327729" y="531586"/>
                  <a:pt x="3061608" y="570593"/>
                  <a:pt x="3069772" y="4572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" name="Полилиния 49"/>
          <p:cNvSpPr/>
          <p:nvPr/>
        </p:nvSpPr>
        <p:spPr bwMode="auto">
          <a:xfrm>
            <a:off x="3821687" y="4572001"/>
            <a:ext cx="3019060" cy="508958"/>
          </a:xfrm>
          <a:custGeom>
            <a:avLst/>
            <a:gdLst>
              <a:gd name="connsiteX0" fmla="*/ 0 w 3015343"/>
              <a:gd name="connsiteY0" fmla="*/ 0 h 551543"/>
              <a:gd name="connsiteX1" fmla="*/ 653143 w 3015343"/>
              <a:gd name="connsiteY1" fmla="*/ 163286 h 551543"/>
              <a:gd name="connsiteX2" fmla="*/ 1502229 w 3015343"/>
              <a:gd name="connsiteY2" fmla="*/ 272143 h 551543"/>
              <a:gd name="connsiteX3" fmla="*/ 2449286 w 3015343"/>
              <a:gd name="connsiteY3" fmla="*/ 424543 h 551543"/>
              <a:gd name="connsiteX4" fmla="*/ 2721429 w 3015343"/>
              <a:gd name="connsiteY4" fmla="*/ 533400 h 551543"/>
              <a:gd name="connsiteX5" fmla="*/ 3015343 w 3015343"/>
              <a:gd name="connsiteY5" fmla="*/ 533400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5343" h="551543">
                <a:moveTo>
                  <a:pt x="0" y="0"/>
                </a:moveTo>
                <a:cubicBezTo>
                  <a:pt x="201386" y="58964"/>
                  <a:pt x="402772" y="117929"/>
                  <a:pt x="653143" y="163286"/>
                </a:cubicBezTo>
                <a:cubicBezTo>
                  <a:pt x="903515" y="208643"/>
                  <a:pt x="1202872" y="228600"/>
                  <a:pt x="1502229" y="272143"/>
                </a:cubicBezTo>
                <a:cubicBezTo>
                  <a:pt x="1801586" y="315686"/>
                  <a:pt x="2246086" y="381000"/>
                  <a:pt x="2449286" y="424543"/>
                </a:cubicBezTo>
                <a:cubicBezTo>
                  <a:pt x="2652486" y="468086"/>
                  <a:pt x="2627086" y="515257"/>
                  <a:pt x="2721429" y="533400"/>
                </a:cubicBezTo>
                <a:cubicBezTo>
                  <a:pt x="2815772" y="551543"/>
                  <a:pt x="2915557" y="542471"/>
                  <a:pt x="3015343" y="5334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39" name="8-конечная звезда 38"/>
          <p:cNvSpPr/>
          <p:nvPr/>
        </p:nvSpPr>
        <p:spPr bwMode="auto">
          <a:xfrm>
            <a:off x="1372405" y="4572000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1" name="8-конечная звезда 50"/>
          <p:cNvSpPr/>
          <p:nvPr/>
        </p:nvSpPr>
        <p:spPr bwMode="auto">
          <a:xfrm>
            <a:off x="1862262" y="4365172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53" name="8-конечная звезда 52"/>
          <p:cNvSpPr/>
          <p:nvPr/>
        </p:nvSpPr>
        <p:spPr bwMode="auto">
          <a:xfrm>
            <a:off x="2199720" y="3407229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55" name="8-конечная звезда 54"/>
          <p:cNvSpPr/>
          <p:nvPr/>
        </p:nvSpPr>
        <p:spPr bwMode="auto">
          <a:xfrm>
            <a:off x="2558948" y="1251857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56" name="8-конечная звезда 55"/>
          <p:cNvSpPr/>
          <p:nvPr/>
        </p:nvSpPr>
        <p:spPr bwMode="auto">
          <a:xfrm>
            <a:off x="3676990" y="3386254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57" name="8-конечная звезда 56"/>
          <p:cNvSpPr/>
          <p:nvPr/>
        </p:nvSpPr>
        <p:spPr bwMode="auto">
          <a:xfrm>
            <a:off x="4502180" y="4077630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58" name="Овал 57"/>
          <p:cNvSpPr/>
          <p:nvPr/>
        </p:nvSpPr>
        <p:spPr bwMode="auto">
          <a:xfrm>
            <a:off x="2074135" y="5018049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Овал 58"/>
          <p:cNvSpPr/>
          <p:nvPr/>
        </p:nvSpPr>
        <p:spPr bwMode="auto">
          <a:xfrm>
            <a:off x="2505315" y="4534829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2802681" y="275806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Овал 60"/>
          <p:cNvSpPr/>
          <p:nvPr/>
        </p:nvSpPr>
        <p:spPr bwMode="auto">
          <a:xfrm>
            <a:off x="3389979" y="2776654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Овал 61"/>
          <p:cNvSpPr/>
          <p:nvPr/>
        </p:nvSpPr>
        <p:spPr bwMode="auto">
          <a:xfrm>
            <a:off x="3787705" y="452367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69473" y="0"/>
            <a:ext cx="5274527" cy="31700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потенциал покоя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электротонический</a:t>
            </a:r>
            <a:r>
              <a:rPr lang="ru-RU" sz="2000" dirty="0" smtClean="0">
                <a:solidFill>
                  <a:schemeClr val="bg1"/>
                </a:solidFill>
              </a:rPr>
              <a:t> потенциал или медленная деполяризация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быстрая деполяризация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овершут</a:t>
            </a:r>
            <a:r>
              <a:rPr lang="ru-RU" sz="2000" dirty="0" smtClean="0">
                <a:solidFill>
                  <a:schemeClr val="bg1"/>
                </a:solidFill>
              </a:rPr>
              <a:t> или инверсия заряда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быстрая </a:t>
            </a:r>
            <a:r>
              <a:rPr lang="ru-RU" sz="2000" dirty="0" err="1" smtClean="0">
                <a:solidFill>
                  <a:schemeClr val="bg1"/>
                </a:solidFill>
              </a:rPr>
              <a:t>реполяризация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 следовой потенциал 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ru-RU" sz="2000" dirty="0" smtClean="0">
                <a:solidFill>
                  <a:schemeClr val="bg1"/>
                </a:solidFill>
              </a:rPr>
              <a:t>следовая деполяризация (медленная </a:t>
            </a:r>
            <a:r>
              <a:rPr lang="ru-RU" sz="2000" dirty="0" err="1" smtClean="0">
                <a:solidFill>
                  <a:schemeClr val="bg1"/>
                </a:solidFill>
              </a:rPr>
              <a:t>реполяризация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ru-RU" sz="2000" dirty="0" smtClean="0">
                <a:solidFill>
                  <a:schemeClr val="bg1"/>
                </a:solidFill>
              </a:rPr>
              <a:t>следовая </a:t>
            </a:r>
            <a:r>
              <a:rPr lang="ru-RU" sz="2000" dirty="0" err="1" smtClean="0">
                <a:solidFill>
                  <a:schemeClr val="bg1"/>
                </a:solidFill>
              </a:rPr>
              <a:t>гиперполяризация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5" name="Овал 64"/>
          <p:cNvSpPr/>
          <p:nvPr/>
        </p:nvSpPr>
        <p:spPr bwMode="auto">
          <a:xfrm>
            <a:off x="6764030" y="5049679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8-конечная звезда 65"/>
          <p:cNvSpPr/>
          <p:nvPr/>
        </p:nvSpPr>
        <p:spPr bwMode="auto">
          <a:xfrm>
            <a:off x="5546678" y="5278245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8-конечная звезда 66"/>
          <p:cNvSpPr/>
          <p:nvPr/>
        </p:nvSpPr>
        <p:spPr bwMode="auto">
          <a:xfrm>
            <a:off x="5509508" y="4415884"/>
            <a:ext cx="435429" cy="391886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a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39" grpId="0" animBg="1"/>
      <p:bldP spid="51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uiExpand="1" build="p" animBg="1"/>
      <p:bldP spid="65" grpId="0" animBg="1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 bwMode="auto">
          <a:xfrm>
            <a:off x="1647930" y="0"/>
            <a:ext cx="6119446" cy="6858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2329081" y="1482787"/>
            <a:ext cx="5016266" cy="410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Группа 53"/>
          <p:cNvGrpSpPr/>
          <p:nvPr/>
        </p:nvGrpSpPr>
        <p:grpSpPr>
          <a:xfrm>
            <a:off x="2337787" y="67222"/>
            <a:ext cx="89869" cy="3772061"/>
            <a:chOff x="1012357" y="947851"/>
            <a:chExt cx="120539" cy="4931229"/>
          </a:xfrm>
        </p:grpSpPr>
        <p:cxnSp>
          <p:nvCxnSpPr>
            <p:cNvPr id="6" name="Прямая со стрелкой 5"/>
            <p:cNvCxnSpPr/>
            <p:nvPr/>
          </p:nvCxnSpPr>
          <p:spPr bwMode="auto">
            <a:xfrm rot="5400000" flipH="1" flipV="1">
              <a:off x="-1333513" y="3412672"/>
              <a:ext cx="493122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023243" y="1730829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1012357" y="5072744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Группа 27"/>
          <p:cNvGrpSpPr/>
          <p:nvPr/>
        </p:nvGrpSpPr>
        <p:grpSpPr>
          <a:xfrm>
            <a:off x="2435179" y="3705446"/>
            <a:ext cx="4764078" cy="141559"/>
            <a:chOff x="1665514" y="5704114"/>
            <a:chExt cx="6389915" cy="185060"/>
          </a:xfrm>
        </p:grpSpPr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1665514" y="5704114"/>
              <a:ext cx="6389915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 rot="16200000" flipH="1">
              <a:off x="3135086" y="5791199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 rot="16200000" flipH="1">
              <a:off x="4767944" y="5791200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 rot="16200000" flipH="1">
              <a:off x="6368144" y="5802084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 rot="16200000" flipH="1">
              <a:off x="7913916" y="5812971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1898365" y="1292103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73" y="522516"/>
            <a:ext cx="57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+30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65516" y="3022364"/>
            <a:ext cx="503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</a:t>
            </a:r>
            <a:r>
              <a:rPr lang="ru-RU" sz="1400" dirty="0" smtClean="0"/>
              <a:t>60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183586" y="3784992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569683" y="3793318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344170" y="3793319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70849" y="3784992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898968" y="3809972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183210" y="4091642"/>
            <a:ext cx="1225512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Время, мс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1688899" y="527155"/>
            <a:ext cx="400110" cy="31460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Мембранный потенциал, мВ</a:t>
            </a:r>
            <a:endParaRPr lang="ru-RU" sz="14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 flipV="1">
            <a:off x="2418949" y="3248883"/>
            <a:ext cx="4488135" cy="31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 flipV="1">
            <a:off x="2443296" y="2839454"/>
            <a:ext cx="4488135" cy="31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842154" y="3105914"/>
            <a:ext cx="754785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МП</a:t>
            </a:r>
            <a:endParaRPr lang="ru-RU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6923314" y="2689572"/>
            <a:ext cx="754785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44" name="Полилиния 43"/>
          <p:cNvSpPr/>
          <p:nvPr/>
        </p:nvSpPr>
        <p:spPr bwMode="auto">
          <a:xfrm>
            <a:off x="2435179" y="3239143"/>
            <a:ext cx="689858" cy="8327"/>
          </a:xfrm>
          <a:custGeom>
            <a:avLst/>
            <a:gdLst>
              <a:gd name="connsiteX0" fmla="*/ 0 w 925286"/>
              <a:gd name="connsiteY0" fmla="*/ 0 h 10886"/>
              <a:gd name="connsiteX1" fmla="*/ 925286 w 925286"/>
              <a:gd name="connsiteY1" fmla="*/ 10886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286" h="10886">
                <a:moveTo>
                  <a:pt x="0" y="0"/>
                </a:moveTo>
                <a:lnTo>
                  <a:pt x="925286" y="10886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Полилиния 44"/>
          <p:cNvSpPr/>
          <p:nvPr/>
        </p:nvSpPr>
        <p:spPr bwMode="auto">
          <a:xfrm>
            <a:off x="3116921" y="2839454"/>
            <a:ext cx="389567" cy="412179"/>
          </a:xfrm>
          <a:custGeom>
            <a:avLst/>
            <a:gdLst>
              <a:gd name="connsiteX0" fmla="*/ 0 w 522515"/>
              <a:gd name="connsiteY0" fmla="*/ 533400 h 538843"/>
              <a:gd name="connsiteX1" fmla="*/ 87086 w 522515"/>
              <a:gd name="connsiteY1" fmla="*/ 511629 h 538843"/>
              <a:gd name="connsiteX2" fmla="*/ 174172 w 522515"/>
              <a:gd name="connsiteY2" fmla="*/ 370114 h 538843"/>
              <a:gd name="connsiteX3" fmla="*/ 283029 w 522515"/>
              <a:gd name="connsiteY3" fmla="*/ 174171 h 538843"/>
              <a:gd name="connsiteX4" fmla="*/ 402772 w 522515"/>
              <a:gd name="connsiteY4" fmla="*/ 43543 h 538843"/>
              <a:gd name="connsiteX5" fmla="*/ 522515 w 522515"/>
              <a:gd name="connsiteY5" fmla="*/ 0 h 5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5" h="538843">
                <a:moveTo>
                  <a:pt x="0" y="533400"/>
                </a:moveTo>
                <a:cubicBezTo>
                  <a:pt x="29028" y="536121"/>
                  <a:pt x="58057" y="538843"/>
                  <a:pt x="87086" y="511629"/>
                </a:cubicBezTo>
                <a:cubicBezTo>
                  <a:pt x="116115" y="484415"/>
                  <a:pt x="141515" y="426357"/>
                  <a:pt x="174172" y="370114"/>
                </a:cubicBezTo>
                <a:cubicBezTo>
                  <a:pt x="206829" y="313871"/>
                  <a:pt x="244929" y="228599"/>
                  <a:pt x="283029" y="174171"/>
                </a:cubicBezTo>
                <a:cubicBezTo>
                  <a:pt x="321129" y="119743"/>
                  <a:pt x="362858" y="72572"/>
                  <a:pt x="402772" y="43543"/>
                </a:cubicBezTo>
                <a:cubicBezTo>
                  <a:pt x="442686" y="14515"/>
                  <a:pt x="482600" y="7257"/>
                  <a:pt x="522515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" name="Полилиния 45"/>
          <p:cNvSpPr/>
          <p:nvPr/>
        </p:nvSpPr>
        <p:spPr bwMode="auto">
          <a:xfrm>
            <a:off x="3490256" y="1498832"/>
            <a:ext cx="235364" cy="1340622"/>
          </a:xfrm>
          <a:custGeom>
            <a:avLst/>
            <a:gdLst>
              <a:gd name="connsiteX0" fmla="*/ 0 w 315686"/>
              <a:gd name="connsiteY0" fmla="*/ 1752600 h 1752600"/>
              <a:gd name="connsiteX1" fmla="*/ 304800 w 315686"/>
              <a:gd name="connsiteY1" fmla="*/ 0 h 1752600"/>
              <a:gd name="connsiteX2" fmla="*/ 304800 w 315686"/>
              <a:gd name="connsiteY2" fmla="*/ 0 h 1752600"/>
              <a:gd name="connsiteX3" fmla="*/ 315686 w 315686"/>
              <a:gd name="connsiteY3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6" h="1752600">
                <a:moveTo>
                  <a:pt x="0" y="1752600"/>
                </a:moveTo>
                <a:lnTo>
                  <a:pt x="304800" y="0"/>
                </a:lnTo>
                <a:lnTo>
                  <a:pt x="304800" y="0"/>
                </a:lnTo>
                <a:lnTo>
                  <a:pt x="315686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47" name="Полилиния 46"/>
          <p:cNvSpPr/>
          <p:nvPr/>
        </p:nvSpPr>
        <p:spPr bwMode="auto">
          <a:xfrm>
            <a:off x="3709388" y="488509"/>
            <a:ext cx="446379" cy="1010324"/>
          </a:xfrm>
          <a:custGeom>
            <a:avLst/>
            <a:gdLst>
              <a:gd name="connsiteX0" fmla="*/ 0 w 598715"/>
              <a:gd name="connsiteY0" fmla="*/ 1320800 h 1320800"/>
              <a:gd name="connsiteX1" fmla="*/ 119743 w 598715"/>
              <a:gd name="connsiteY1" fmla="*/ 624114 h 1320800"/>
              <a:gd name="connsiteX2" fmla="*/ 228600 w 598715"/>
              <a:gd name="connsiteY2" fmla="*/ 101600 h 1320800"/>
              <a:gd name="connsiteX3" fmla="*/ 283029 w 598715"/>
              <a:gd name="connsiteY3" fmla="*/ 14514 h 1320800"/>
              <a:gd name="connsiteX4" fmla="*/ 359229 w 598715"/>
              <a:gd name="connsiteY4" fmla="*/ 166914 h 1320800"/>
              <a:gd name="connsiteX5" fmla="*/ 511629 w 598715"/>
              <a:gd name="connsiteY5" fmla="*/ 928914 h 1320800"/>
              <a:gd name="connsiteX6" fmla="*/ 598715 w 598715"/>
              <a:gd name="connsiteY6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715" h="1320800">
                <a:moveTo>
                  <a:pt x="0" y="1320800"/>
                </a:moveTo>
                <a:cubicBezTo>
                  <a:pt x="40821" y="1074057"/>
                  <a:pt x="81643" y="827314"/>
                  <a:pt x="119743" y="624114"/>
                </a:cubicBezTo>
                <a:cubicBezTo>
                  <a:pt x="157843" y="420914"/>
                  <a:pt x="201386" y="203200"/>
                  <a:pt x="228600" y="101600"/>
                </a:cubicBezTo>
                <a:cubicBezTo>
                  <a:pt x="255814" y="0"/>
                  <a:pt x="261258" y="3628"/>
                  <a:pt x="283029" y="14514"/>
                </a:cubicBezTo>
                <a:cubicBezTo>
                  <a:pt x="304801" y="25400"/>
                  <a:pt x="321129" y="14514"/>
                  <a:pt x="359229" y="166914"/>
                </a:cubicBezTo>
                <a:cubicBezTo>
                  <a:pt x="397329" y="319314"/>
                  <a:pt x="471715" y="736600"/>
                  <a:pt x="511629" y="928914"/>
                </a:cubicBezTo>
                <a:cubicBezTo>
                  <a:pt x="551543" y="1121228"/>
                  <a:pt x="575129" y="1221014"/>
                  <a:pt x="598715" y="13208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" name="Полилиния 47"/>
          <p:cNvSpPr/>
          <p:nvPr/>
        </p:nvSpPr>
        <p:spPr bwMode="auto">
          <a:xfrm>
            <a:off x="4155767" y="1490505"/>
            <a:ext cx="292175" cy="1348949"/>
          </a:xfrm>
          <a:custGeom>
            <a:avLst/>
            <a:gdLst>
              <a:gd name="connsiteX0" fmla="*/ 0 w 391885"/>
              <a:gd name="connsiteY0" fmla="*/ 0 h 1763486"/>
              <a:gd name="connsiteX1" fmla="*/ 206828 w 391885"/>
              <a:gd name="connsiteY1" fmla="*/ 1023257 h 1763486"/>
              <a:gd name="connsiteX2" fmla="*/ 391885 w 391885"/>
              <a:gd name="connsiteY2" fmla="*/ 1763486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" h="1763486">
                <a:moveTo>
                  <a:pt x="0" y="0"/>
                </a:moveTo>
                <a:cubicBezTo>
                  <a:pt x="70757" y="364671"/>
                  <a:pt x="141514" y="729343"/>
                  <a:pt x="206828" y="1023257"/>
                </a:cubicBezTo>
                <a:cubicBezTo>
                  <a:pt x="272142" y="1317171"/>
                  <a:pt x="332013" y="1540328"/>
                  <a:pt x="391885" y="17634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9" name="Полилиния 48"/>
          <p:cNvSpPr/>
          <p:nvPr/>
        </p:nvSpPr>
        <p:spPr bwMode="auto">
          <a:xfrm>
            <a:off x="4447941" y="2839454"/>
            <a:ext cx="2288706" cy="645331"/>
          </a:xfrm>
          <a:custGeom>
            <a:avLst/>
            <a:gdLst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9772" h="843643">
                <a:moveTo>
                  <a:pt x="0" y="0"/>
                </a:moveTo>
                <a:cubicBezTo>
                  <a:pt x="44450" y="135164"/>
                  <a:pt x="88900" y="270328"/>
                  <a:pt x="130629" y="370114"/>
                </a:cubicBezTo>
                <a:cubicBezTo>
                  <a:pt x="172358" y="469900"/>
                  <a:pt x="201386" y="533400"/>
                  <a:pt x="250372" y="598714"/>
                </a:cubicBezTo>
                <a:cubicBezTo>
                  <a:pt x="299358" y="664028"/>
                  <a:pt x="308429" y="722086"/>
                  <a:pt x="424543" y="762000"/>
                </a:cubicBezTo>
                <a:cubicBezTo>
                  <a:pt x="540657" y="801914"/>
                  <a:pt x="754744" y="832757"/>
                  <a:pt x="947058" y="838200"/>
                </a:cubicBezTo>
                <a:cubicBezTo>
                  <a:pt x="1139372" y="843643"/>
                  <a:pt x="1389743" y="836385"/>
                  <a:pt x="1578429" y="794657"/>
                </a:cubicBezTo>
                <a:cubicBezTo>
                  <a:pt x="1767115" y="752929"/>
                  <a:pt x="1830615" y="644072"/>
                  <a:pt x="2079172" y="587829"/>
                </a:cubicBezTo>
                <a:cubicBezTo>
                  <a:pt x="2327729" y="531586"/>
                  <a:pt x="3061608" y="570593"/>
                  <a:pt x="3069772" y="4572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0" name="Полилиния 49"/>
          <p:cNvSpPr/>
          <p:nvPr/>
        </p:nvSpPr>
        <p:spPr bwMode="auto">
          <a:xfrm>
            <a:off x="4447941" y="2839455"/>
            <a:ext cx="2250897" cy="389319"/>
          </a:xfrm>
          <a:custGeom>
            <a:avLst/>
            <a:gdLst>
              <a:gd name="connsiteX0" fmla="*/ 0 w 3015343"/>
              <a:gd name="connsiteY0" fmla="*/ 0 h 551543"/>
              <a:gd name="connsiteX1" fmla="*/ 653143 w 3015343"/>
              <a:gd name="connsiteY1" fmla="*/ 163286 h 551543"/>
              <a:gd name="connsiteX2" fmla="*/ 1502229 w 3015343"/>
              <a:gd name="connsiteY2" fmla="*/ 272143 h 551543"/>
              <a:gd name="connsiteX3" fmla="*/ 2449286 w 3015343"/>
              <a:gd name="connsiteY3" fmla="*/ 424543 h 551543"/>
              <a:gd name="connsiteX4" fmla="*/ 2721429 w 3015343"/>
              <a:gd name="connsiteY4" fmla="*/ 533400 h 551543"/>
              <a:gd name="connsiteX5" fmla="*/ 3015343 w 3015343"/>
              <a:gd name="connsiteY5" fmla="*/ 533400 h 5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5343" h="551543">
                <a:moveTo>
                  <a:pt x="0" y="0"/>
                </a:moveTo>
                <a:cubicBezTo>
                  <a:pt x="201386" y="58964"/>
                  <a:pt x="402772" y="117929"/>
                  <a:pt x="653143" y="163286"/>
                </a:cubicBezTo>
                <a:cubicBezTo>
                  <a:pt x="903515" y="208643"/>
                  <a:pt x="1202872" y="228600"/>
                  <a:pt x="1502229" y="272143"/>
                </a:cubicBezTo>
                <a:cubicBezTo>
                  <a:pt x="1801586" y="315686"/>
                  <a:pt x="2246086" y="381000"/>
                  <a:pt x="2449286" y="424543"/>
                </a:cubicBezTo>
                <a:cubicBezTo>
                  <a:pt x="2652486" y="468086"/>
                  <a:pt x="2627086" y="515257"/>
                  <a:pt x="2721429" y="533400"/>
                </a:cubicBezTo>
                <a:cubicBezTo>
                  <a:pt x="2815772" y="551543"/>
                  <a:pt x="2915557" y="542471"/>
                  <a:pt x="3015343" y="5334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39" name="8-конечная звезда 38"/>
          <p:cNvSpPr/>
          <p:nvPr/>
        </p:nvSpPr>
        <p:spPr bwMode="auto">
          <a:xfrm>
            <a:off x="2621850" y="2839454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1" name="8-конечная звезда 50"/>
          <p:cNvSpPr/>
          <p:nvPr/>
        </p:nvSpPr>
        <p:spPr bwMode="auto">
          <a:xfrm>
            <a:off x="2987068" y="2681245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53" name="8-конечная звезда 52"/>
          <p:cNvSpPr/>
          <p:nvPr/>
        </p:nvSpPr>
        <p:spPr bwMode="auto">
          <a:xfrm>
            <a:off x="3238664" y="1948482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55" name="8-конечная звезда 54"/>
          <p:cNvSpPr/>
          <p:nvPr/>
        </p:nvSpPr>
        <p:spPr bwMode="auto">
          <a:xfrm>
            <a:off x="3506491" y="299767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56" name="8-конечная звезда 55"/>
          <p:cNvSpPr/>
          <p:nvPr/>
        </p:nvSpPr>
        <p:spPr bwMode="auto">
          <a:xfrm>
            <a:off x="4340061" y="1932438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57" name="8-конечная звезда 56"/>
          <p:cNvSpPr/>
          <p:nvPr/>
        </p:nvSpPr>
        <p:spPr bwMode="auto">
          <a:xfrm>
            <a:off x="4955291" y="2461294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58" name="Овал 57"/>
          <p:cNvSpPr/>
          <p:nvPr/>
        </p:nvSpPr>
        <p:spPr bwMode="auto">
          <a:xfrm>
            <a:off x="3145033" y="3180652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Овал 58"/>
          <p:cNvSpPr/>
          <p:nvPr/>
        </p:nvSpPr>
        <p:spPr bwMode="auto">
          <a:xfrm>
            <a:off x="3466504" y="2811021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3688209" y="1451918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Овал 60"/>
          <p:cNvSpPr/>
          <p:nvPr/>
        </p:nvSpPr>
        <p:spPr bwMode="auto">
          <a:xfrm>
            <a:off x="4126076" y="1466135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Овал 61"/>
          <p:cNvSpPr/>
          <p:nvPr/>
        </p:nvSpPr>
        <p:spPr bwMode="auto">
          <a:xfrm>
            <a:off x="4422606" y="2802491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Овал 64"/>
          <p:cNvSpPr/>
          <p:nvPr/>
        </p:nvSpPr>
        <p:spPr bwMode="auto">
          <a:xfrm>
            <a:off x="6641641" y="3204847"/>
            <a:ext cx="83139" cy="8529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8-конечная звезда 65"/>
          <p:cNvSpPr/>
          <p:nvPr/>
        </p:nvSpPr>
        <p:spPr bwMode="auto">
          <a:xfrm>
            <a:off x="5734029" y="3379685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8-конечная звезда 66"/>
          <p:cNvSpPr/>
          <p:nvPr/>
        </p:nvSpPr>
        <p:spPr bwMode="auto">
          <a:xfrm>
            <a:off x="5706317" y="2720036"/>
            <a:ext cx="324639" cy="299767"/>
          </a:xfrm>
          <a:prstGeom prst="star8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 bwMode="auto">
          <a:xfrm rot="5400000" flipH="1" flipV="1">
            <a:off x="1244144" y="5386559"/>
            <a:ext cx="2353802" cy="12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7" name="Группа 27"/>
          <p:cNvGrpSpPr/>
          <p:nvPr/>
        </p:nvGrpSpPr>
        <p:grpSpPr>
          <a:xfrm>
            <a:off x="2356467" y="6349805"/>
            <a:ext cx="4764078" cy="141559"/>
            <a:chOff x="1665514" y="5704114"/>
            <a:chExt cx="6389915" cy="185060"/>
          </a:xfrm>
        </p:grpSpPr>
        <p:cxnSp>
          <p:nvCxnSpPr>
            <p:cNvPr id="78" name="Прямая соединительная линия 77"/>
            <p:cNvCxnSpPr/>
            <p:nvPr/>
          </p:nvCxnSpPr>
          <p:spPr bwMode="auto">
            <a:xfrm>
              <a:off x="1665514" y="5704114"/>
              <a:ext cx="6389915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Прямая соединительная линия 78"/>
            <p:cNvCxnSpPr/>
            <p:nvPr/>
          </p:nvCxnSpPr>
          <p:spPr bwMode="auto">
            <a:xfrm rot="16200000" flipH="1">
              <a:off x="3135086" y="5791199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Прямая соединительная линия 79"/>
            <p:cNvCxnSpPr/>
            <p:nvPr/>
          </p:nvCxnSpPr>
          <p:spPr bwMode="auto">
            <a:xfrm rot="16200000" flipH="1">
              <a:off x="4767944" y="5791200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Прямая соединительная линия 80"/>
            <p:cNvCxnSpPr/>
            <p:nvPr/>
          </p:nvCxnSpPr>
          <p:spPr bwMode="auto">
            <a:xfrm rot="16200000" flipH="1">
              <a:off x="6368144" y="5802084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Прямая соединительная линия 81"/>
            <p:cNvCxnSpPr/>
            <p:nvPr/>
          </p:nvCxnSpPr>
          <p:spPr bwMode="auto">
            <a:xfrm rot="16200000" flipH="1">
              <a:off x="7913916" y="5812971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3" name="TextBox 82"/>
          <p:cNvSpPr txBox="1"/>
          <p:nvPr/>
        </p:nvSpPr>
        <p:spPr>
          <a:xfrm>
            <a:off x="2255598" y="6409255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4490971" y="6437677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3265458" y="6437678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5692137" y="6429351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6820256" y="6454331"/>
            <a:ext cx="503190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4084401" y="6595324"/>
            <a:ext cx="1225512" cy="3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Время, мс</a:t>
            </a:r>
            <a:endParaRPr lang="ru-RU" sz="1400" dirty="0"/>
          </a:p>
        </p:txBody>
      </p:sp>
      <p:cxnSp>
        <p:nvCxnSpPr>
          <p:cNvPr id="89" name="Прямая соединительная линия 88"/>
          <p:cNvCxnSpPr/>
          <p:nvPr/>
        </p:nvCxnSpPr>
        <p:spPr bwMode="auto">
          <a:xfrm rot="5400000" flipH="1" flipV="1">
            <a:off x="575269" y="3504365"/>
            <a:ext cx="6667079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1791057" y="4139920"/>
            <a:ext cx="615553" cy="20800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Проницаемость </a:t>
            </a:r>
          </a:p>
          <a:p>
            <a:r>
              <a:rPr lang="ru-RU" sz="1400" dirty="0" smtClean="0"/>
              <a:t>мембранный</a:t>
            </a:r>
            <a:endParaRPr lang="ru-RU" sz="1400" dirty="0"/>
          </a:p>
        </p:txBody>
      </p:sp>
      <p:cxnSp>
        <p:nvCxnSpPr>
          <p:cNvPr id="93" name="Прямая соединительная линия 92"/>
          <p:cNvCxnSpPr/>
          <p:nvPr/>
        </p:nvCxnSpPr>
        <p:spPr bwMode="auto">
          <a:xfrm rot="5400000" flipH="1" flipV="1">
            <a:off x="-156586" y="3514403"/>
            <a:ext cx="6667079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Прямая соединительная линия 93"/>
          <p:cNvCxnSpPr/>
          <p:nvPr/>
        </p:nvCxnSpPr>
        <p:spPr bwMode="auto">
          <a:xfrm rot="5400000" flipH="1" flipV="1">
            <a:off x="3340240" y="3516094"/>
            <a:ext cx="6667079" cy="40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CC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Полилиния 94"/>
          <p:cNvSpPr/>
          <p:nvPr/>
        </p:nvSpPr>
        <p:spPr bwMode="auto">
          <a:xfrm>
            <a:off x="3155182" y="4297345"/>
            <a:ext cx="1517302" cy="2063262"/>
          </a:xfrm>
          <a:custGeom>
            <a:avLst/>
            <a:gdLst>
              <a:gd name="connsiteX0" fmla="*/ 0 w 1276141"/>
              <a:gd name="connsiteY0" fmla="*/ 2063262 h 2063262"/>
              <a:gd name="connsiteX1" fmla="*/ 130629 w 1276141"/>
              <a:gd name="connsiteY1" fmla="*/ 1992923 h 2063262"/>
              <a:gd name="connsiteX2" fmla="*/ 231113 w 1276141"/>
              <a:gd name="connsiteY2" fmla="*/ 1761811 h 2063262"/>
              <a:gd name="connsiteX3" fmla="*/ 341644 w 1276141"/>
              <a:gd name="connsiteY3" fmla="*/ 375139 h 2063262"/>
              <a:gd name="connsiteX4" fmla="*/ 411983 w 1276141"/>
              <a:gd name="connsiteY4" fmla="*/ 63640 h 2063262"/>
              <a:gd name="connsiteX5" fmla="*/ 482321 w 1276141"/>
              <a:gd name="connsiteY5" fmla="*/ 144026 h 2063262"/>
              <a:gd name="connsiteX6" fmla="*/ 622998 w 1276141"/>
              <a:gd name="connsiteY6" fmla="*/ 927798 h 2063262"/>
              <a:gd name="connsiteX7" fmla="*/ 844062 w 1276141"/>
              <a:gd name="connsiteY7" fmla="*/ 1832150 h 2063262"/>
              <a:gd name="connsiteX8" fmla="*/ 1276141 w 1276141"/>
              <a:gd name="connsiteY8" fmla="*/ 2053213 h 206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141" h="2063262">
                <a:moveTo>
                  <a:pt x="0" y="2063262"/>
                </a:moveTo>
                <a:cubicBezTo>
                  <a:pt x="46055" y="2053213"/>
                  <a:pt x="92110" y="2043165"/>
                  <a:pt x="130629" y="1992923"/>
                </a:cubicBezTo>
                <a:cubicBezTo>
                  <a:pt x="169148" y="1942681"/>
                  <a:pt x="195944" y="2031442"/>
                  <a:pt x="231113" y="1761811"/>
                </a:cubicBezTo>
                <a:cubicBezTo>
                  <a:pt x="266282" y="1492180"/>
                  <a:pt x="311499" y="658168"/>
                  <a:pt x="341644" y="375139"/>
                </a:cubicBezTo>
                <a:cubicBezTo>
                  <a:pt x="371789" y="92110"/>
                  <a:pt x="388537" y="102159"/>
                  <a:pt x="411983" y="63640"/>
                </a:cubicBezTo>
                <a:cubicBezTo>
                  <a:pt x="435429" y="25121"/>
                  <a:pt x="447152" y="0"/>
                  <a:pt x="482321" y="144026"/>
                </a:cubicBezTo>
                <a:cubicBezTo>
                  <a:pt x="517490" y="288052"/>
                  <a:pt x="562708" y="646444"/>
                  <a:pt x="622998" y="927798"/>
                </a:cubicBezTo>
                <a:cubicBezTo>
                  <a:pt x="683288" y="1209152"/>
                  <a:pt x="735205" y="1644581"/>
                  <a:pt x="844062" y="1832150"/>
                </a:cubicBezTo>
                <a:cubicBezTo>
                  <a:pt x="952919" y="2019719"/>
                  <a:pt x="1114530" y="2036466"/>
                  <a:pt x="1276141" y="2053213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Полилиния 95"/>
          <p:cNvSpPr/>
          <p:nvPr/>
        </p:nvSpPr>
        <p:spPr bwMode="auto">
          <a:xfrm>
            <a:off x="3165231" y="4953838"/>
            <a:ext cx="3456633" cy="1425191"/>
          </a:xfrm>
          <a:custGeom>
            <a:avLst/>
            <a:gdLst>
              <a:gd name="connsiteX0" fmla="*/ 0 w 3456633"/>
              <a:gd name="connsiteY0" fmla="*/ 1406769 h 1425191"/>
              <a:gd name="connsiteX1" fmla="*/ 261257 w 3456633"/>
              <a:gd name="connsiteY1" fmla="*/ 1386672 h 1425191"/>
              <a:gd name="connsiteX2" fmla="*/ 492369 w 3456633"/>
              <a:gd name="connsiteY2" fmla="*/ 1175657 h 1425191"/>
              <a:gd name="connsiteX3" fmla="*/ 753626 w 3456633"/>
              <a:gd name="connsiteY3" fmla="*/ 331595 h 1425191"/>
              <a:gd name="connsiteX4" fmla="*/ 1014883 w 3456633"/>
              <a:gd name="connsiteY4" fmla="*/ 40193 h 1425191"/>
              <a:gd name="connsiteX5" fmla="*/ 1266092 w 3456633"/>
              <a:gd name="connsiteY5" fmla="*/ 572755 h 1425191"/>
              <a:gd name="connsiteX6" fmla="*/ 1597688 w 3456633"/>
              <a:gd name="connsiteY6" fmla="*/ 1014883 h 1425191"/>
              <a:gd name="connsiteX7" fmla="*/ 2100105 w 3456633"/>
              <a:gd name="connsiteY7" fmla="*/ 1276140 h 1425191"/>
              <a:gd name="connsiteX8" fmla="*/ 3456633 w 3456633"/>
              <a:gd name="connsiteY8" fmla="*/ 1396720 h 14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6633" h="1425191">
                <a:moveTo>
                  <a:pt x="0" y="1406769"/>
                </a:moveTo>
                <a:cubicBezTo>
                  <a:pt x="89598" y="1415980"/>
                  <a:pt x="179196" y="1425191"/>
                  <a:pt x="261257" y="1386672"/>
                </a:cubicBezTo>
                <a:cubicBezTo>
                  <a:pt x="343319" y="1348153"/>
                  <a:pt x="410308" y="1351503"/>
                  <a:pt x="492369" y="1175657"/>
                </a:cubicBezTo>
                <a:cubicBezTo>
                  <a:pt x="574430" y="999811"/>
                  <a:pt x="666540" y="520839"/>
                  <a:pt x="753626" y="331595"/>
                </a:cubicBezTo>
                <a:cubicBezTo>
                  <a:pt x="840712" y="142351"/>
                  <a:pt x="929472" y="0"/>
                  <a:pt x="1014883" y="40193"/>
                </a:cubicBezTo>
                <a:cubicBezTo>
                  <a:pt x="1100294" y="80386"/>
                  <a:pt x="1168958" y="410307"/>
                  <a:pt x="1266092" y="572755"/>
                </a:cubicBezTo>
                <a:cubicBezTo>
                  <a:pt x="1363226" y="735203"/>
                  <a:pt x="1458686" y="897652"/>
                  <a:pt x="1597688" y="1014883"/>
                </a:cubicBezTo>
                <a:cubicBezTo>
                  <a:pt x="1736690" y="1132114"/>
                  <a:pt x="1790281" y="1212501"/>
                  <a:pt x="2100105" y="1276140"/>
                </a:cubicBezTo>
                <a:cubicBezTo>
                  <a:pt x="2409929" y="1339779"/>
                  <a:pt x="2933281" y="1368249"/>
                  <a:pt x="3456633" y="1396720"/>
                </a:cubicBezTo>
              </a:path>
            </a:pathLst>
          </a:cu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Выноска 1 96"/>
          <p:cNvSpPr/>
          <p:nvPr/>
        </p:nvSpPr>
        <p:spPr bwMode="auto">
          <a:xfrm>
            <a:off x="4481566" y="4411226"/>
            <a:ext cx="884254" cy="452176"/>
          </a:xfrm>
          <a:prstGeom prst="borderCallout1">
            <a:avLst>
              <a:gd name="adj1" fmla="val 18750"/>
              <a:gd name="adj2" fmla="val -8333"/>
              <a:gd name="adj3" fmla="val 67828"/>
              <a:gd name="adj4" fmla="val -7883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000" b="0" dirty="0" err="1" smtClean="0">
                <a:solidFill>
                  <a:schemeClr val="tx1"/>
                </a:solidFill>
                <a:latin typeface="Arial" charset="0"/>
              </a:rPr>
              <a:t>Na</a:t>
            </a:r>
            <a:r>
              <a:rPr lang="en-US" sz="2000" b="0" baseline="30000" dirty="0" smtClean="0">
                <a:solidFill>
                  <a:schemeClr val="tx1"/>
                </a:solidFill>
                <a:latin typeface="Arial" charset="0"/>
              </a:rPr>
              <a:t>+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Выноска 1 97"/>
          <p:cNvSpPr/>
          <p:nvPr/>
        </p:nvSpPr>
        <p:spPr bwMode="auto">
          <a:xfrm>
            <a:off x="5317254" y="5377543"/>
            <a:ext cx="761999" cy="452176"/>
          </a:xfrm>
          <a:prstGeom prst="borderCallout1">
            <a:avLst>
              <a:gd name="adj1" fmla="val 18750"/>
              <a:gd name="adj2" fmla="val -8333"/>
              <a:gd name="adj3" fmla="val 72272"/>
              <a:gd name="adj4" fmla="val -10260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solidFill>
                  <a:schemeClr val="tx1"/>
                </a:solidFill>
                <a:latin typeface="Arial" charset="0"/>
              </a:rPr>
              <a:t>g</a:t>
            </a:r>
            <a:r>
              <a:rPr lang="en-US" sz="2000" b="0" dirty="0" err="1" smtClean="0">
                <a:solidFill>
                  <a:schemeClr val="tx1"/>
                </a:solidFill>
                <a:latin typeface="Arial" charset="0"/>
              </a:rPr>
              <a:t>K</a:t>
            </a:r>
            <a:r>
              <a:rPr lang="en-US" sz="2000" b="0" baseline="30000" dirty="0" smtClean="0">
                <a:solidFill>
                  <a:schemeClr val="tx1"/>
                </a:solidFill>
                <a:latin typeface="Arial" charset="0"/>
              </a:rPr>
              <a:t>+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92" grpId="0"/>
      <p:bldP spid="95" grpId="0" animBg="1"/>
      <p:bldP spid="96" grpId="0" animBg="1"/>
      <p:bldP spid="97" grpId="0" animBg="1"/>
      <p:bldP spid="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1030"/>
          <p:cNvSpPr txBox="1">
            <a:spLocks noChangeArrowheads="1"/>
          </p:cNvSpPr>
          <p:nvPr/>
        </p:nvSpPr>
        <p:spPr bwMode="auto">
          <a:xfrm>
            <a:off x="525863" y="964642"/>
            <a:ext cx="8296589" cy="45797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Восходящая фаза (деполяризация): </a:t>
            </a:r>
            <a:endParaRPr lang="en-US" sz="3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преобладание входящих в клетки </a:t>
            </a:r>
            <a:r>
              <a:rPr lang="en-US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</a:t>
            </a:r>
            <a:r>
              <a:rPr lang="en-US" sz="36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токов.</a:t>
            </a: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Нисходящая фаза (</a:t>
            </a:r>
            <a:r>
              <a:rPr lang="ru-RU" sz="36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реполяризация</a:t>
            </a:r>
            <a:r>
              <a:rPr lang="ru-RU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):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преобладание выходящих из клетки </a:t>
            </a:r>
            <a:r>
              <a:rPr lang="ru-RU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3600" baseline="30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r>
              <a:rPr lang="ru-RU" sz="36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токов</a:t>
            </a:r>
            <a:r>
              <a:rPr lang="ru-RU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3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1451" y="312169"/>
            <a:ext cx="8681775" cy="657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основе этих процессов </a:t>
            </a: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лежит открывание</a:t>
            </a:r>
            <a:endParaRPr lang="ru-RU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закрывание </a:t>
            </a:r>
            <a:r>
              <a:rPr lang="ru-RU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электрочувствительных</a:t>
            </a:r>
            <a:endParaRPr lang="ru-RU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Na</a:t>
            </a:r>
            <a:r>
              <a:rPr lang="en-US" sz="3600" baseline="30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+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 и </a:t>
            </a:r>
            <a:r>
              <a:rPr lang="ru-RU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ru-RU" sz="3600" baseline="300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+</a:t>
            </a:r>
            <a:r>
              <a:rPr lang="ru-RU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-каналов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endParaRPr lang="ru-RU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Эти каналы имеют створки, </a:t>
            </a: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реагирующие 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изменение заряда внутри 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нейрона </a:t>
            </a:r>
            <a:endParaRPr lang="ru-RU" sz="36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endParaRPr lang="ru-RU" sz="36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открывающиеся, если этот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заряд становится </a:t>
            </a:r>
            <a:r>
              <a:rPr lang="ru-RU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ниже </a:t>
            </a:r>
            <a:r>
              <a:rPr lang="ru-RU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-50 мВ.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Скругленный прямоугольник 26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484930" y="4125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1" name="Овал 170"/>
          <p:cNvSpPr/>
          <p:nvPr/>
        </p:nvSpPr>
        <p:spPr bwMode="auto">
          <a:xfrm>
            <a:off x="3876127" y="370061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2" name="Овал 171"/>
          <p:cNvSpPr/>
          <p:nvPr/>
        </p:nvSpPr>
        <p:spPr bwMode="auto">
          <a:xfrm>
            <a:off x="3755588" y="46808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3" name="Овал 172"/>
          <p:cNvSpPr/>
          <p:nvPr/>
        </p:nvSpPr>
        <p:spPr bwMode="auto">
          <a:xfrm>
            <a:off x="5312244" y="47135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4" name="Овал 173"/>
          <p:cNvSpPr/>
          <p:nvPr/>
        </p:nvSpPr>
        <p:spPr bwMode="auto">
          <a:xfrm>
            <a:off x="5246930" y="35596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75" name="Овал 174"/>
          <p:cNvSpPr/>
          <p:nvPr/>
        </p:nvSpPr>
        <p:spPr bwMode="auto">
          <a:xfrm>
            <a:off x="6030702" y="44087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grpSp>
        <p:nvGrpSpPr>
          <p:cNvPr id="3" name="Группа 119"/>
          <p:cNvGrpSpPr/>
          <p:nvPr/>
        </p:nvGrpSpPr>
        <p:grpSpPr>
          <a:xfrm>
            <a:off x="3004470" y="1055914"/>
            <a:ext cx="5943613" cy="2068275"/>
            <a:chOff x="283026" y="925286"/>
            <a:chExt cx="5943613" cy="20682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3027" y="925286"/>
              <a:ext cx="337457" cy="1001486"/>
              <a:chOff x="1143000" y="1143000"/>
              <a:chExt cx="337457" cy="1001486"/>
            </a:xfrm>
          </p:grpSpPr>
          <p:sp>
            <p:nvSpPr>
              <p:cNvPr id="4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20484" y="936171"/>
              <a:ext cx="337457" cy="1001486"/>
              <a:chOff x="1143000" y="1143000"/>
              <a:chExt cx="337457" cy="1001486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57941" y="936172"/>
              <a:ext cx="337457" cy="1001486"/>
              <a:chOff x="1143000" y="1143000"/>
              <a:chExt cx="337457" cy="1001486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306284" y="947057"/>
              <a:ext cx="337457" cy="1001486"/>
              <a:chOff x="1143000" y="1143000"/>
              <a:chExt cx="337457" cy="1001486"/>
            </a:xfrm>
          </p:grpSpPr>
          <p:sp>
            <p:nvSpPr>
              <p:cNvPr id="17" name="Овал 1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884725" y="957943"/>
              <a:ext cx="337457" cy="1001486"/>
              <a:chOff x="1143000" y="1143000"/>
              <a:chExt cx="337457" cy="1001486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22181" y="957943"/>
              <a:ext cx="337457" cy="1001486"/>
              <a:chOff x="1143000" y="1143000"/>
              <a:chExt cx="337457" cy="1001486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48753" y="947058"/>
              <a:ext cx="337457" cy="1001486"/>
              <a:chOff x="1143000" y="1143000"/>
              <a:chExt cx="337457" cy="1001486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886210" y="947057"/>
              <a:ext cx="337457" cy="1001486"/>
              <a:chOff x="1143000" y="1143000"/>
              <a:chExt cx="337457" cy="1001486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34553" y="947056"/>
              <a:ext cx="337457" cy="1001486"/>
              <a:chOff x="1143000" y="1143000"/>
              <a:chExt cx="337457" cy="1001486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898582" y="936171"/>
              <a:ext cx="337457" cy="1001486"/>
              <a:chOff x="1143000" y="1143000"/>
              <a:chExt cx="337457" cy="1001486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572010" y="947057"/>
              <a:ext cx="337457" cy="1001486"/>
              <a:chOff x="1143000" y="1143000"/>
              <a:chExt cx="337457" cy="1001486"/>
            </a:xfrm>
          </p:grpSpPr>
          <p:sp>
            <p:nvSpPr>
              <p:cNvPr id="45" name="Овал 4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225153" y="947056"/>
              <a:ext cx="337457" cy="1001486"/>
              <a:chOff x="1143000" y="1143000"/>
              <a:chExt cx="337457" cy="1001486"/>
            </a:xfrm>
          </p:grpSpPr>
          <p:sp>
            <p:nvSpPr>
              <p:cNvPr id="49" name="Овал 4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5551725" y="968828"/>
              <a:ext cx="337457" cy="1001486"/>
              <a:chOff x="1143000" y="1143000"/>
              <a:chExt cx="337457" cy="1001486"/>
            </a:xfrm>
          </p:grpSpPr>
          <p:sp>
            <p:nvSpPr>
              <p:cNvPr id="53" name="Овал 5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889182" y="968828"/>
              <a:ext cx="337457" cy="1001486"/>
              <a:chOff x="1143000" y="1143000"/>
              <a:chExt cx="337457" cy="1001486"/>
            </a:xfrm>
          </p:grpSpPr>
          <p:sp>
            <p:nvSpPr>
              <p:cNvPr id="57" name="Овал 5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Группа 6"/>
            <p:cNvGrpSpPr/>
            <p:nvPr/>
          </p:nvGrpSpPr>
          <p:grpSpPr>
            <a:xfrm flipV="1">
              <a:off x="283026" y="1992075"/>
              <a:ext cx="337457" cy="1001486"/>
              <a:chOff x="1143000" y="1143000"/>
              <a:chExt cx="337457" cy="1001486"/>
            </a:xfrm>
          </p:grpSpPr>
          <p:sp>
            <p:nvSpPr>
              <p:cNvPr id="117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Группа 7"/>
            <p:cNvGrpSpPr/>
            <p:nvPr/>
          </p:nvGrpSpPr>
          <p:grpSpPr>
            <a:xfrm flipV="1">
              <a:off x="620483" y="1981190"/>
              <a:ext cx="337457" cy="1001486"/>
              <a:chOff x="1143000" y="1143000"/>
              <a:chExt cx="337457" cy="1001486"/>
            </a:xfrm>
          </p:grpSpPr>
          <p:sp>
            <p:nvSpPr>
              <p:cNvPr id="114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Группа 11"/>
            <p:cNvGrpSpPr/>
            <p:nvPr/>
          </p:nvGrpSpPr>
          <p:grpSpPr>
            <a:xfrm flipV="1">
              <a:off x="957940" y="1981189"/>
              <a:ext cx="337457" cy="1001486"/>
              <a:chOff x="1143000" y="1143000"/>
              <a:chExt cx="337457" cy="1001486"/>
            </a:xfrm>
          </p:grpSpPr>
          <p:sp>
            <p:nvSpPr>
              <p:cNvPr id="111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3" name="Группа 15"/>
            <p:cNvGrpSpPr/>
            <p:nvPr/>
          </p:nvGrpSpPr>
          <p:grpSpPr>
            <a:xfrm flipV="1">
              <a:off x="1306283" y="1970304"/>
              <a:ext cx="337457" cy="1001486"/>
              <a:chOff x="1143000" y="1143000"/>
              <a:chExt cx="337457" cy="1001486"/>
            </a:xfrm>
          </p:grpSpPr>
          <p:sp>
            <p:nvSpPr>
              <p:cNvPr id="108" name="Овал 10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19"/>
            <p:cNvGrpSpPr/>
            <p:nvPr/>
          </p:nvGrpSpPr>
          <p:grpSpPr>
            <a:xfrm flipV="1">
              <a:off x="2884724" y="1959418"/>
              <a:ext cx="337457" cy="1001486"/>
              <a:chOff x="1143000" y="1143000"/>
              <a:chExt cx="337457" cy="1001486"/>
            </a:xfrm>
          </p:grpSpPr>
          <p:sp>
            <p:nvSpPr>
              <p:cNvPr id="105" name="Овал 10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5" name="Группа 23"/>
            <p:cNvGrpSpPr/>
            <p:nvPr/>
          </p:nvGrpSpPr>
          <p:grpSpPr>
            <a:xfrm flipV="1">
              <a:off x="3222180" y="1959418"/>
              <a:ext cx="337457" cy="1001486"/>
              <a:chOff x="1143000" y="1143000"/>
              <a:chExt cx="337457" cy="10014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Полилиния 103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Группа 27"/>
            <p:cNvGrpSpPr/>
            <p:nvPr/>
          </p:nvGrpSpPr>
          <p:grpSpPr>
            <a:xfrm flipV="1">
              <a:off x="3548752" y="1970303"/>
              <a:ext cx="337457" cy="1001486"/>
              <a:chOff x="1143000" y="1143000"/>
              <a:chExt cx="337457" cy="1001486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Группа 31"/>
            <p:cNvGrpSpPr/>
            <p:nvPr/>
          </p:nvGrpSpPr>
          <p:grpSpPr>
            <a:xfrm flipV="1">
              <a:off x="3886209" y="1970304"/>
              <a:ext cx="337457" cy="1001486"/>
              <a:chOff x="1143000" y="1143000"/>
              <a:chExt cx="337457" cy="1001486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Полилиния 97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Группа 35"/>
            <p:cNvGrpSpPr/>
            <p:nvPr/>
          </p:nvGrpSpPr>
          <p:grpSpPr>
            <a:xfrm flipV="1">
              <a:off x="4234552" y="1970305"/>
              <a:ext cx="337457" cy="1001486"/>
              <a:chOff x="1143000" y="1143000"/>
              <a:chExt cx="337457" cy="1001486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Полилиния 9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Полилиния 9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Группа 39"/>
            <p:cNvGrpSpPr/>
            <p:nvPr/>
          </p:nvGrpSpPr>
          <p:grpSpPr>
            <a:xfrm flipV="1">
              <a:off x="4898581" y="1981190"/>
              <a:ext cx="337457" cy="1001486"/>
              <a:chOff x="1143000" y="1143000"/>
              <a:chExt cx="337457" cy="1001486"/>
            </a:xfrm>
          </p:grpSpPr>
          <p:sp>
            <p:nvSpPr>
              <p:cNvPr id="90" name="Овал 89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Полилиния 90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Полилиния 91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0" name="Группа 43"/>
            <p:cNvGrpSpPr/>
            <p:nvPr/>
          </p:nvGrpSpPr>
          <p:grpSpPr>
            <a:xfrm flipV="1">
              <a:off x="4572009" y="1970304"/>
              <a:ext cx="337457" cy="1001486"/>
              <a:chOff x="1143000" y="1143000"/>
              <a:chExt cx="337457" cy="1001486"/>
            </a:xfrm>
          </p:grpSpPr>
          <p:sp>
            <p:nvSpPr>
              <p:cNvPr id="87" name="Овал 8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Группа 47"/>
            <p:cNvGrpSpPr/>
            <p:nvPr/>
          </p:nvGrpSpPr>
          <p:grpSpPr>
            <a:xfrm flipV="1">
              <a:off x="5225152" y="1970305"/>
              <a:ext cx="337457" cy="1001486"/>
              <a:chOff x="1143000" y="1143000"/>
              <a:chExt cx="337457" cy="1001486"/>
            </a:xfrm>
          </p:grpSpPr>
          <p:sp>
            <p:nvSpPr>
              <p:cNvPr id="84" name="Овал 8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Группа 51"/>
            <p:cNvGrpSpPr/>
            <p:nvPr/>
          </p:nvGrpSpPr>
          <p:grpSpPr>
            <a:xfrm flipV="1">
              <a:off x="5551724" y="1948533"/>
              <a:ext cx="337457" cy="1001486"/>
              <a:chOff x="1143000" y="1143000"/>
              <a:chExt cx="337457" cy="1001486"/>
            </a:xfrm>
          </p:grpSpPr>
          <p:sp>
            <p:nvSpPr>
              <p:cNvPr id="81" name="Овал 8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Группа 55"/>
            <p:cNvGrpSpPr/>
            <p:nvPr/>
          </p:nvGrpSpPr>
          <p:grpSpPr>
            <a:xfrm flipV="1">
              <a:off x="5889181" y="1948533"/>
              <a:ext cx="337457" cy="1001486"/>
              <a:chOff x="1143000" y="1143000"/>
              <a:chExt cx="337457" cy="1001486"/>
            </a:xfrm>
          </p:grpSpPr>
          <p:sp>
            <p:nvSpPr>
              <p:cNvPr id="78" name="Овал 7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Скругленный прямоугольник 120"/>
          <p:cNvSpPr/>
          <p:nvPr/>
        </p:nvSpPr>
        <p:spPr bwMode="auto">
          <a:xfrm>
            <a:off x="4278101" y="870857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225159" y="870856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" name="Группа 134"/>
          <p:cNvGrpSpPr/>
          <p:nvPr/>
        </p:nvGrpSpPr>
        <p:grpSpPr>
          <a:xfrm>
            <a:off x="7217243" y="478971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Овал 135"/>
          <p:cNvSpPr/>
          <p:nvPr/>
        </p:nvSpPr>
        <p:spPr bwMode="auto">
          <a:xfrm>
            <a:off x="8305816" y="729342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Овал 149"/>
          <p:cNvSpPr/>
          <p:nvPr/>
        </p:nvSpPr>
        <p:spPr bwMode="auto">
          <a:xfrm>
            <a:off x="8273159" y="936171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8207843" y="468086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Овал 151"/>
          <p:cNvSpPr/>
          <p:nvPr/>
        </p:nvSpPr>
        <p:spPr bwMode="auto">
          <a:xfrm>
            <a:off x="8262272" y="609600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8305816" y="761999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Овал 153"/>
          <p:cNvSpPr/>
          <p:nvPr/>
        </p:nvSpPr>
        <p:spPr bwMode="auto">
          <a:xfrm rot="20482455">
            <a:off x="8458216" y="653136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Полилиния 154"/>
          <p:cNvSpPr/>
          <p:nvPr/>
        </p:nvSpPr>
        <p:spPr bwMode="auto">
          <a:xfrm>
            <a:off x="7151929" y="3004457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Полилиния 155"/>
          <p:cNvSpPr/>
          <p:nvPr/>
        </p:nvSpPr>
        <p:spPr bwMode="auto">
          <a:xfrm>
            <a:off x="6193987" y="894442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4256330" y="1545771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++</a:t>
            </a:r>
          </a:p>
        </p:txBody>
      </p:sp>
      <p:grpSp>
        <p:nvGrpSpPr>
          <p:cNvPr id="75" name="Группа 184"/>
          <p:cNvGrpSpPr/>
          <p:nvPr/>
        </p:nvGrpSpPr>
        <p:grpSpPr>
          <a:xfrm>
            <a:off x="185057" y="762001"/>
            <a:ext cx="2035629" cy="2677885"/>
            <a:chOff x="185057" y="2057401"/>
            <a:chExt cx="2035629" cy="2677885"/>
          </a:xfrm>
        </p:grpSpPr>
        <p:sp>
          <p:nvSpPr>
            <p:cNvPr id="182" name="Прямоугольник 181"/>
            <p:cNvSpPr/>
            <p:nvPr/>
          </p:nvSpPr>
          <p:spPr bwMode="auto">
            <a:xfrm>
              <a:off x="185057" y="2057401"/>
              <a:ext cx="2035629" cy="26778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/>
                <a:t>Вольтметр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381001" y="2416628"/>
              <a:ext cx="1600200" cy="11321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-70mV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" name="Овал 183"/>
          <p:cNvSpPr/>
          <p:nvPr/>
        </p:nvSpPr>
        <p:spPr bwMode="auto">
          <a:xfrm>
            <a:off x="381001" y="1121227"/>
            <a:ext cx="1600200" cy="11321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Круговая стрелка 186"/>
          <p:cNvSpPr/>
          <p:nvPr/>
        </p:nvSpPr>
        <p:spPr bwMode="auto">
          <a:xfrm>
            <a:off x="1970314" y="0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sp>
        <p:nvSpPr>
          <p:cNvPr id="188" name="Круговая стрелка 187"/>
          <p:cNvSpPr/>
          <p:nvPr/>
        </p:nvSpPr>
        <p:spPr bwMode="auto">
          <a:xfrm flipV="1">
            <a:off x="1948543" y="2677885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grpSp>
        <p:nvGrpSpPr>
          <p:cNvPr id="177" name="Группа 144"/>
          <p:cNvGrpSpPr/>
          <p:nvPr/>
        </p:nvGrpSpPr>
        <p:grpSpPr>
          <a:xfrm>
            <a:off x="2067073" y="4079495"/>
            <a:ext cx="1555172" cy="1291937"/>
            <a:chOff x="71005" y="3702627"/>
            <a:chExt cx="1555172" cy="1291937"/>
          </a:xfrm>
        </p:grpSpPr>
        <p:sp>
          <p:nvSpPr>
            <p:cNvPr id="178" name="Полилиния 177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7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0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02" name="Группа 148"/>
          <p:cNvGrpSpPr/>
          <p:nvPr/>
        </p:nvGrpSpPr>
        <p:grpSpPr>
          <a:xfrm rot="1993904">
            <a:off x="4855975" y="5245565"/>
            <a:ext cx="1555172" cy="1291937"/>
            <a:chOff x="71005" y="3702627"/>
            <a:chExt cx="1555172" cy="1291937"/>
          </a:xfrm>
        </p:grpSpPr>
        <p:sp>
          <p:nvSpPr>
            <p:cNvPr id="203" name="Полилиния 202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04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11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0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0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3" name="Группа 144"/>
          <p:cNvGrpSpPr/>
          <p:nvPr/>
        </p:nvGrpSpPr>
        <p:grpSpPr>
          <a:xfrm>
            <a:off x="5791580" y="3343515"/>
            <a:ext cx="1555172" cy="1291937"/>
            <a:chOff x="71005" y="3702627"/>
            <a:chExt cx="1555172" cy="1291937"/>
          </a:xfrm>
        </p:grpSpPr>
        <p:sp>
          <p:nvSpPr>
            <p:cNvPr id="214" name="Полилиния 21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2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2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1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4" name="Группа 148"/>
          <p:cNvGrpSpPr/>
          <p:nvPr/>
        </p:nvGrpSpPr>
        <p:grpSpPr>
          <a:xfrm rot="1993904">
            <a:off x="7097370" y="3579042"/>
            <a:ext cx="1555172" cy="1291937"/>
            <a:chOff x="71005" y="3702627"/>
            <a:chExt cx="1555172" cy="1291937"/>
          </a:xfrm>
        </p:grpSpPr>
        <p:sp>
          <p:nvSpPr>
            <p:cNvPr id="225" name="Полилиния 224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33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4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31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2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2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5" name="Группа 144"/>
          <p:cNvGrpSpPr/>
          <p:nvPr/>
        </p:nvGrpSpPr>
        <p:grpSpPr>
          <a:xfrm rot="7165751">
            <a:off x="3003774" y="5389182"/>
            <a:ext cx="1555172" cy="1291937"/>
            <a:chOff x="71005" y="3702627"/>
            <a:chExt cx="1555172" cy="1291937"/>
          </a:xfrm>
        </p:grpSpPr>
        <p:sp>
          <p:nvSpPr>
            <p:cNvPr id="236" name="Полилиния 235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3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44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45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38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42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43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39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4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4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</p:grpSp>
      <p:grpSp>
        <p:nvGrpSpPr>
          <p:cNvPr id="246" name="Группа 148"/>
          <p:cNvGrpSpPr/>
          <p:nvPr/>
        </p:nvGrpSpPr>
        <p:grpSpPr>
          <a:xfrm rot="9159655">
            <a:off x="7063917" y="5245566"/>
            <a:ext cx="1555172" cy="1291937"/>
            <a:chOff x="71005" y="3702627"/>
            <a:chExt cx="1555172" cy="1291937"/>
          </a:xfrm>
        </p:grpSpPr>
        <p:sp>
          <p:nvSpPr>
            <p:cNvPr id="247" name="Полилиния 246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4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255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56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4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253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54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  <p:grpSp>
          <p:nvGrpSpPr>
            <p:cNvPr id="25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251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vert270" wrap="none" anchor="ctr"/>
              <a:lstStyle/>
              <a:p>
                <a:endParaRPr lang="ru-RU"/>
              </a:p>
            </p:txBody>
          </p:sp>
          <p:sp>
            <p:nvSpPr>
              <p:cNvPr id="252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vert="vert270"/>
              <a:lstStyle/>
              <a:p>
                <a:endParaRPr lang="ru-RU"/>
              </a:p>
            </p:txBody>
          </p:sp>
        </p:grpSp>
      </p:grpSp>
      <p:sp>
        <p:nvSpPr>
          <p:cNvPr id="257" name="Овал 256"/>
          <p:cNvSpPr/>
          <p:nvPr/>
        </p:nvSpPr>
        <p:spPr bwMode="auto">
          <a:xfrm>
            <a:off x="4213592" y="44342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58" name="Овал 257"/>
          <p:cNvSpPr/>
          <p:nvPr/>
        </p:nvSpPr>
        <p:spPr bwMode="auto">
          <a:xfrm>
            <a:off x="3604789" y="400912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59" name="Овал 258"/>
          <p:cNvSpPr/>
          <p:nvPr/>
        </p:nvSpPr>
        <p:spPr bwMode="auto">
          <a:xfrm>
            <a:off x="3484250" y="4989372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60" name="Овал 259"/>
          <p:cNvSpPr/>
          <p:nvPr/>
        </p:nvSpPr>
        <p:spPr bwMode="auto">
          <a:xfrm>
            <a:off x="5040906" y="5022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61" name="Овал 260"/>
          <p:cNvSpPr/>
          <p:nvPr/>
        </p:nvSpPr>
        <p:spPr bwMode="auto">
          <a:xfrm>
            <a:off x="4975592" y="3868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62" name="Овал 261"/>
          <p:cNvSpPr/>
          <p:nvPr/>
        </p:nvSpPr>
        <p:spPr bwMode="auto">
          <a:xfrm>
            <a:off x="5759364" y="47172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4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Box 112"/>
          <p:cNvSpPr txBox="1">
            <a:spLocks noChangeArrowheads="1"/>
          </p:cNvSpPr>
          <p:nvPr/>
        </p:nvSpPr>
        <p:spPr bwMode="auto">
          <a:xfrm>
            <a:off x="0" y="164123"/>
            <a:ext cx="9144000" cy="6075509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chemeClr val="bg1"/>
                </a:solidFill>
              </a:rPr>
              <a:t>Если заряд внутри нейрона вновь </a:t>
            </a:r>
            <a:r>
              <a:rPr lang="ru-RU" sz="3600" dirty="0" smtClean="0">
                <a:solidFill>
                  <a:schemeClr val="bg1"/>
                </a:solidFill>
              </a:rPr>
              <a:t>выше </a:t>
            </a:r>
            <a:r>
              <a:rPr lang="ru-RU" sz="3600" dirty="0">
                <a:solidFill>
                  <a:schemeClr val="bg1"/>
                </a:solidFill>
              </a:rPr>
              <a:t>-50 мВ – створка закрывается, 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т.к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smtClean="0">
                <a:solidFill>
                  <a:schemeClr val="bg1"/>
                </a:solidFill>
              </a:rPr>
              <a:t>положительные </a:t>
            </a:r>
            <a:r>
              <a:rPr lang="ru-RU" sz="3600" dirty="0">
                <a:solidFill>
                  <a:schemeClr val="bg1"/>
                </a:solidFill>
              </a:rPr>
              <a:t>заряды, расположенные на ней, притягиваются к отрицательно заряженным ионам цитоплазмы.</a:t>
            </a:r>
          </a:p>
          <a:p>
            <a:pPr>
              <a:lnSpc>
                <a:spcPct val="90000"/>
              </a:lnSpc>
            </a:pPr>
            <a:endParaRPr lang="ru-RU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i="1" dirty="0">
                <a:solidFill>
                  <a:schemeClr val="bg1"/>
                </a:solidFill>
              </a:rPr>
              <a:t>Положительные заряды створки – это заряды аминокислот, входящих </a:t>
            </a:r>
          </a:p>
          <a:p>
            <a:pPr>
              <a:lnSpc>
                <a:spcPct val="90000"/>
              </a:lnSpc>
            </a:pPr>
            <a:r>
              <a:rPr lang="ru-RU" sz="3600" i="1" dirty="0">
                <a:solidFill>
                  <a:schemeClr val="bg1"/>
                </a:solidFill>
              </a:rPr>
              <a:t>в состав соответствующей молекулярной петли белка-канала.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2279" y="550717"/>
            <a:ext cx="7917873" cy="563231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Раздражимость  -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способность живых систем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формировать ответную реакцию на действие раздражителя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виде изменения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метаболизма,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функций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структуры.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267630" y="1170879"/>
            <a:ext cx="8586439" cy="4081117"/>
          </a:xfrm>
          <a:prstGeom prst="rect">
            <a:avLst/>
          </a:prstGeom>
          <a:solidFill>
            <a:srgbClr val="CCFF9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Открытие </a:t>
            </a:r>
            <a:r>
              <a:rPr lang="ru-RU" sz="3600" dirty="0" err="1" smtClean="0"/>
              <a:t>потенциалзависимого</a:t>
            </a:r>
            <a:r>
              <a:rPr lang="ru-RU" sz="3600" dirty="0" smtClean="0"/>
              <a:t> </a:t>
            </a:r>
            <a:r>
              <a:rPr lang="en-US" sz="3600" dirty="0"/>
              <a:t>Na</a:t>
            </a:r>
            <a:r>
              <a:rPr lang="en-US" sz="3600" baseline="30000" dirty="0"/>
              <a:t>+</a:t>
            </a:r>
            <a:r>
              <a:rPr lang="ru-RU" sz="3600" dirty="0"/>
              <a:t>-</a:t>
            </a:r>
            <a:r>
              <a:rPr lang="ru-RU" sz="3600" dirty="0" smtClean="0"/>
              <a:t>канала «разрешает</a:t>
            </a:r>
            <a:r>
              <a:rPr lang="ru-RU" sz="3600" dirty="0"/>
              <a:t>» </a:t>
            </a:r>
            <a:r>
              <a:rPr lang="ru-RU" sz="3600" dirty="0" smtClean="0"/>
              <a:t>вход </a:t>
            </a:r>
            <a:r>
              <a:rPr lang="en-US" sz="3600" dirty="0"/>
              <a:t>Na</a:t>
            </a:r>
            <a:r>
              <a:rPr lang="en-US" sz="3600" baseline="30000" dirty="0"/>
              <a:t>+</a:t>
            </a:r>
            <a:r>
              <a:rPr lang="ru-RU" sz="3600" dirty="0"/>
              <a:t> в клетку. </a:t>
            </a:r>
            <a:endParaRPr lang="ru-RU" sz="3600" dirty="0" smtClean="0"/>
          </a:p>
          <a:p>
            <a:pPr>
              <a:lnSpc>
                <a:spcPct val="90000"/>
              </a:lnSpc>
            </a:pPr>
            <a:endParaRPr lang="ru-RU" sz="3600" dirty="0" smtClean="0"/>
          </a:p>
          <a:p>
            <a:pPr>
              <a:lnSpc>
                <a:spcPct val="90000"/>
              </a:lnSpc>
            </a:pPr>
            <a:r>
              <a:rPr lang="ru-RU" sz="3600" dirty="0" smtClean="0"/>
              <a:t>Открытие </a:t>
            </a:r>
            <a:r>
              <a:rPr lang="ru-RU" sz="3600" dirty="0" err="1"/>
              <a:t>электрочувствительного</a:t>
            </a:r>
            <a:r>
              <a:rPr lang="ru-RU" sz="3600" dirty="0"/>
              <a:t> </a:t>
            </a:r>
          </a:p>
          <a:p>
            <a:pPr>
              <a:lnSpc>
                <a:spcPct val="90000"/>
              </a:lnSpc>
            </a:pPr>
            <a:r>
              <a:rPr lang="ru-RU" sz="3600" dirty="0"/>
              <a:t>К</a:t>
            </a:r>
            <a:r>
              <a:rPr lang="en-US" sz="3600" baseline="30000" dirty="0"/>
              <a:t>+</a:t>
            </a:r>
            <a:r>
              <a:rPr lang="ru-RU" sz="3600" dirty="0"/>
              <a:t>-канала «разрешает» выход К</a:t>
            </a:r>
            <a:r>
              <a:rPr lang="en-US" sz="3600" baseline="30000" dirty="0"/>
              <a:t>+</a:t>
            </a:r>
            <a:r>
              <a:rPr lang="ru-RU" sz="3600" dirty="0"/>
              <a:t> из клетки.</a:t>
            </a:r>
          </a:p>
          <a:p>
            <a:pPr>
              <a:lnSpc>
                <a:spcPct val="90000"/>
              </a:lnSpc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345687" y="278780"/>
            <a:ext cx="8586439" cy="6297108"/>
          </a:xfrm>
          <a:prstGeom prst="rect">
            <a:avLst/>
          </a:prstGeom>
          <a:solidFill>
            <a:srgbClr val="CCFF9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Na</a:t>
            </a:r>
            <a:r>
              <a:rPr lang="en-US" sz="3200" baseline="30000" dirty="0"/>
              <a:t>+</a:t>
            </a:r>
            <a:r>
              <a:rPr lang="ru-RU" sz="3200" dirty="0"/>
              <a:t>-каналы открываются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очень </a:t>
            </a:r>
            <a:r>
              <a:rPr lang="ru-RU" sz="3200" dirty="0"/>
              <a:t>быстро после стимула </a:t>
            </a:r>
            <a:r>
              <a:rPr lang="ru-RU" sz="3200" dirty="0" smtClean="0"/>
              <a:t>и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 </a:t>
            </a: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самопроизвольно закрываются примерно через 0.5 мс.</a:t>
            </a:r>
          </a:p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 err="1"/>
              <a:t>К</a:t>
            </a:r>
            <a:r>
              <a:rPr lang="ru-RU" sz="3200" baseline="30000" dirty="0" err="1"/>
              <a:t>+</a:t>
            </a:r>
            <a:r>
              <a:rPr lang="ru-RU" sz="3200" dirty="0" err="1"/>
              <a:t>-каналы</a:t>
            </a:r>
            <a:r>
              <a:rPr lang="ru-RU" sz="3200" dirty="0"/>
              <a:t> открываются медленно –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в </a:t>
            </a:r>
            <a:r>
              <a:rPr lang="ru-RU" sz="3200" dirty="0"/>
              <a:t>течение примерно </a:t>
            </a:r>
            <a:r>
              <a:rPr lang="ru-RU" sz="3200" dirty="0" smtClean="0"/>
              <a:t>0.5 </a:t>
            </a:r>
            <a:r>
              <a:rPr lang="ru-RU" sz="3200" dirty="0"/>
              <a:t>мс после стимула; </a:t>
            </a:r>
            <a:endParaRPr lang="ru-RU" sz="3200" dirty="0" smtClean="0"/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закрываются </a:t>
            </a:r>
            <a:r>
              <a:rPr lang="ru-RU" sz="3200" dirty="0"/>
              <a:t>они в большинстве </a:t>
            </a:r>
          </a:p>
          <a:p>
            <a:pPr>
              <a:lnSpc>
                <a:spcPct val="90000"/>
              </a:lnSpc>
            </a:pPr>
            <a:r>
              <a:rPr lang="ru-RU" sz="3200" dirty="0"/>
              <a:t>своем к моменту снижения заряда нейрона до уровня ПП.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12385" name="Text Box 97"/>
          <p:cNvSpPr txBox="1">
            <a:spLocks noChangeArrowheads="1"/>
          </p:cNvSpPr>
          <p:nvPr/>
        </p:nvSpPr>
        <p:spPr bwMode="auto">
          <a:xfrm>
            <a:off x="293511" y="1255889"/>
            <a:ext cx="8554842" cy="4579715"/>
          </a:xfrm>
          <a:prstGeom prst="rect">
            <a:avLst/>
          </a:prstGeom>
          <a:solidFill>
            <a:srgbClr val="CCFFFF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/>
              <a:t>Именно разная скорость открытия </a:t>
            </a:r>
          </a:p>
          <a:p>
            <a:pPr>
              <a:lnSpc>
                <a:spcPct val="90000"/>
              </a:lnSpc>
            </a:pPr>
            <a:r>
              <a:rPr lang="en-US" sz="3600"/>
              <a:t>Na</a:t>
            </a:r>
            <a:r>
              <a:rPr lang="en-US" sz="3600" baseline="30000"/>
              <a:t>+</a:t>
            </a:r>
            <a:r>
              <a:rPr lang="ru-RU" sz="3600"/>
              <a:t>-каналов и К</a:t>
            </a:r>
            <a:r>
              <a:rPr lang="en-US" sz="3600" baseline="30000"/>
              <a:t>+</a:t>
            </a:r>
            <a:r>
              <a:rPr lang="ru-RU" sz="3600"/>
              <a:t>-каналов позволяет</a:t>
            </a:r>
          </a:p>
          <a:p>
            <a:pPr>
              <a:lnSpc>
                <a:spcPct val="90000"/>
              </a:lnSpc>
            </a:pPr>
            <a:r>
              <a:rPr lang="ru-RU" sz="3600"/>
              <a:t>возникнуть сначала восходящей, а</a:t>
            </a:r>
          </a:p>
          <a:p>
            <a:pPr>
              <a:lnSpc>
                <a:spcPct val="90000"/>
              </a:lnSpc>
            </a:pPr>
            <a:r>
              <a:rPr lang="ru-RU" sz="3600"/>
              <a:t>затем – нисходящей фазе ПД.</a:t>
            </a:r>
          </a:p>
          <a:p>
            <a:pPr>
              <a:lnSpc>
                <a:spcPct val="90000"/>
              </a:lnSpc>
            </a:pPr>
            <a:endParaRPr lang="ru-RU" sz="3600"/>
          </a:p>
          <a:p>
            <a:pPr>
              <a:lnSpc>
                <a:spcPct val="90000"/>
              </a:lnSpc>
            </a:pPr>
            <a:r>
              <a:rPr lang="ru-RU" sz="3600" i="1"/>
              <a:t>(сначала ионы </a:t>
            </a:r>
            <a:r>
              <a:rPr lang="en-US" sz="3600" i="1"/>
              <a:t>Na</a:t>
            </a:r>
            <a:r>
              <a:rPr lang="en-US" sz="3600" i="1" baseline="30000"/>
              <a:t>+</a:t>
            </a:r>
            <a:r>
              <a:rPr lang="ru-RU" sz="3600" i="1"/>
              <a:t> вносят в нейрон</a:t>
            </a:r>
          </a:p>
          <a:p>
            <a:pPr>
              <a:lnSpc>
                <a:spcPct val="90000"/>
              </a:lnSpc>
            </a:pPr>
            <a:r>
              <a:rPr lang="ru-RU" sz="3600" i="1"/>
              <a:t>положительный заряд, а затем ио-</a:t>
            </a:r>
          </a:p>
          <a:p>
            <a:pPr>
              <a:lnSpc>
                <a:spcPct val="90000"/>
              </a:lnSpc>
            </a:pPr>
            <a:r>
              <a:rPr lang="ru-RU" sz="3600" i="1"/>
              <a:t>ны К</a:t>
            </a:r>
            <a:r>
              <a:rPr lang="ru-RU" sz="3600" i="1" baseline="30000"/>
              <a:t>+</a:t>
            </a:r>
            <a:r>
              <a:rPr lang="ru-RU" sz="3600" i="1"/>
              <a:t> выносят его, возвращая </a:t>
            </a:r>
          </a:p>
          <a:p>
            <a:pPr>
              <a:lnSpc>
                <a:spcPct val="90000"/>
              </a:lnSpc>
            </a:pPr>
            <a:r>
              <a:rPr lang="ru-RU" sz="3600" i="1"/>
              <a:t>клетку в исходное состояние.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3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94F00-46F1-46E0-BE42-8C4BB25DF03B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2386" name="Text Box 98"/>
          <p:cNvSpPr txBox="1">
            <a:spLocks noChangeArrowheads="1"/>
          </p:cNvSpPr>
          <p:nvPr/>
        </p:nvSpPr>
        <p:spPr bwMode="auto">
          <a:xfrm>
            <a:off x="0" y="993422"/>
            <a:ext cx="9144000" cy="4524315"/>
          </a:xfrm>
          <a:prstGeom prst="rect">
            <a:avLst/>
          </a:prstGeom>
          <a:solidFill>
            <a:srgbClr val="FFCC66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3200" dirty="0"/>
          </a:p>
          <a:p>
            <a:pPr>
              <a:lnSpc>
                <a:spcPct val="90000"/>
              </a:lnSpc>
            </a:pPr>
            <a:r>
              <a:rPr lang="ru-RU" sz="3200" dirty="0"/>
              <a:t>Для закрытия </a:t>
            </a:r>
            <a:r>
              <a:rPr lang="en-US" sz="3200" dirty="0"/>
              <a:t>Na</a:t>
            </a:r>
            <a:r>
              <a:rPr lang="en-US" sz="3200" baseline="30000" dirty="0"/>
              <a:t>+</a:t>
            </a:r>
            <a:r>
              <a:rPr lang="ru-RU" sz="3200" dirty="0"/>
              <a:t>-</a:t>
            </a:r>
            <a:r>
              <a:rPr lang="ru-RU" sz="3200" dirty="0" smtClean="0"/>
              <a:t>каналов </a:t>
            </a:r>
            <a:r>
              <a:rPr lang="ru-RU" sz="3200" dirty="0"/>
              <a:t>на пике ПД служит </a:t>
            </a:r>
            <a:r>
              <a:rPr lang="ru-RU" sz="3200" dirty="0" smtClean="0"/>
              <a:t>дополнительная 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(внутриклеточная</a:t>
            </a:r>
            <a:r>
              <a:rPr lang="ru-RU" sz="3200" dirty="0"/>
              <a:t>, </a:t>
            </a:r>
            <a:r>
              <a:rPr lang="ru-RU" sz="3200" dirty="0" err="1"/>
              <a:t>инактивационная</a:t>
            </a:r>
            <a:r>
              <a:rPr lang="ru-RU" sz="3200" dirty="0"/>
              <a:t>, И-) 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створка </a:t>
            </a:r>
            <a:r>
              <a:rPr lang="ru-RU" sz="3200" dirty="0"/>
              <a:t>– </a:t>
            </a:r>
            <a:r>
              <a:rPr lang="en-US" sz="3200" dirty="0"/>
              <a:t>h</a:t>
            </a:r>
            <a:r>
              <a:rPr lang="ru-RU" sz="3200" dirty="0"/>
              <a:t>-ворота.</a:t>
            </a:r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Вторая </a:t>
            </a:r>
            <a:r>
              <a:rPr lang="ru-RU" sz="3200" dirty="0"/>
              <a:t>створка </a:t>
            </a:r>
            <a:r>
              <a:rPr lang="ru-RU" sz="3200" dirty="0" smtClean="0"/>
              <a:t>(</a:t>
            </a:r>
            <a:r>
              <a:rPr lang="ru-RU" sz="3200" dirty="0"/>
              <a:t>активационная, А-) – 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</a:t>
            </a:r>
            <a:r>
              <a:rPr lang="ru-RU" sz="3200" dirty="0"/>
              <a:t>-ворота.</a:t>
            </a:r>
          </a:p>
          <a:p>
            <a:pPr>
              <a:lnSpc>
                <a:spcPct val="90000"/>
              </a:lnSpc>
            </a:pP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2F13A3-E6F7-4541-B225-B878105204ED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23555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E453808-5912-4C08-BAD2-032FAC6209EF}" type="slidenum">
              <a:rPr lang="ru-RU" sz="1400"/>
              <a:pPr algn="r"/>
              <a:t>24</a:t>
            </a:fld>
            <a:endParaRPr lang="ru-RU" sz="1400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14375" y="176385"/>
            <a:ext cx="1524000" cy="2514600"/>
            <a:chOff x="96" y="288"/>
            <a:chExt cx="1248" cy="2016"/>
          </a:xfrm>
        </p:grpSpPr>
        <p:sp>
          <p:nvSpPr>
            <p:cNvPr id="23610" name="Rectangle 85"/>
            <p:cNvSpPr>
              <a:spLocks noChangeArrowheads="1"/>
            </p:cNvSpPr>
            <p:nvPr/>
          </p:nvSpPr>
          <p:spPr bwMode="auto">
            <a:xfrm>
              <a:off x="96" y="288"/>
              <a:ext cx="1248" cy="2016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1" name="AutoShape 86"/>
            <p:cNvSpPr>
              <a:spLocks noChangeArrowheads="1"/>
            </p:cNvSpPr>
            <p:nvPr/>
          </p:nvSpPr>
          <p:spPr bwMode="auto">
            <a:xfrm>
              <a:off x="96" y="288"/>
              <a:ext cx="384" cy="1296"/>
            </a:xfrm>
            <a:prstGeom prst="roundRect">
              <a:avLst>
                <a:gd name="adj" fmla="val 16667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2" name="AutoShape 87"/>
            <p:cNvSpPr>
              <a:spLocks noChangeArrowheads="1"/>
            </p:cNvSpPr>
            <p:nvPr/>
          </p:nvSpPr>
          <p:spPr bwMode="auto">
            <a:xfrm>
              <a:off x="960" y="288"/>
              <a:ext cx="384" cy="1296"/>
            </a:xfrm>
            <a:prstGeom prst="roundRect">
              <a:avLst>
                <a:gd name="adj" fmla="val 16667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3" name="AutoShape 88"/>
            <p:cNvSpPr>
              <a:spLocks noChangeArrowheads="1"/>
            </p:cNvSpPr>
            <p:nvPr/>
          </p:nvSpPr>
          <p:spPr bwMode="auto">
            <a:xfrm rot="-2316942">
              <a:off x="384" y="172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614" name="AutoShape 89"/>
            <p:cNvSpPr>
              <a:spLocks noChangeArrowheads="1"/>
            </p:cNvSpPr>
            <p:nvPr/>
          </p:nvSpPr>
          <p:spPr bwMode="auto">
            <a:xfrm>
              <a:off x="528" y="864"/>
              <a:ext cx="480" cy="3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</p:grp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0" y="824085"/>
            <a:ext cx="2819400" cy="228600"/>
            <a:chOff x="0" y="768"/>
            <a:chExt cx="1776" cy="144"/>
          </a:xfrm>
        </p:grpSpPr>
        <p:sp>
          <p:nvSpPr>
            <p:cNvPr id="23608" name="Line 90"/>
            <p:cNvSpPr>
              <a:spLocks noChangeShapeType="1"/>
            </p:cNvSpPr>
            <p:nvPr/>
          </p:nvSpPr>
          <p:spPr bwMode="auto">
            <a:xfrm flipH="1">
              <a:off x="0" y="816"/>
              <a:ext cx="432" cy="96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9" name="Line 91"/>
            <p:cNvSpPr>
              <a:spLocks noChangeShapeType="1"/>
            </p:cNvSpPr>
            <p:nvPr/>
          </p:nvSpPr>
          <p:spPr bwMode="auto">
            <a:xfrm flipH="1" flipV="1">
              <a:off x="1392" y="768"/>
              <a:ext cx="384" cy="96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28" name="Rectangle 92"/>
          <p:cNvSpPr>
            <a:spLocks noChangeArrowheads="1"/>
          </p:cNvSpPr>
          <p:nvPr/>
        </p:nvSpPr>
        <p:spPr bwMode="auto">
          <a:xfrm>
            <a:off x="3581400" y="0"/>
            <a:ext cx="5562600" cy="6858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14455" name="Text Box 119"/>
          <p:cNvSpPr txBox="1">
            <a:spLocks noChangeArrowheads="1"/>
          </p:cNvSpPr>
          <p:nvPr/>
        </p:nvSpPr>
        <p:spPr bwMode="auto">
          <a:xfrm>
            <a:off x="2362200" y="2195685"/>
            <a:ext cx="457200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3810000" y="381000"/>
            <a:ext cx="5334000" cy="5029200"/>
            <a:chOff x="2400" y="240"/>
            <a:chExt cx="3360" cy="3168"/>
          </a:xfrm>
        </p:grpSpPr>
        <p:sp>
          <p:nvSpPr>
            <p:cNvPr id="23605" name="Line 132"/>
            <p:cNvSpPr>
              <a:spLocks noChangeShapeType="1"/>
            </p:cNvSpPr>
            <p:nvPr/>
          </p:nvSpPr>
          <p:spPr bwMode="auto">
            <a:xfrm>
              <a:off x="2400" y="3408"/>
              <a:ext cx="1056" cy="0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6" name="Line 133"/>
            <p:cNvSpPr>
              <a:spLocks noChangeShapeType="1"/>
            </p:cNvSpPr>
            <p:nvPr/>
          </p:nvSpPr>
          <p:spPr bwMode="auto">
            <a:xfrm>
              <a:off x="4704" y="3408"/>
              <a:ext cx="1056" cy="0"/>
            </a:xfrm>
            <a:prstGeom prst="line">
              <a:avLst/>
            </a:prstGeom>
            <a:noFill/>
            <a:ln w="635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7" name="Freeform 134"/>
            <p:cNvSpPr>
              <a:spLocks/>
            </p:cNvSpPr>
            <p:nvPr/>
          </p:nvSpPr>
          <p:spPr bwMode="auto">
            <a:xfrm>
              <a:off x="3456" y="240"/>
              <a:ext cx="1248" cy="3168"/>
            </a:xfrm>
            <a:custGeom>
              <a:avLst/>
              <a:gdLst>
                <a:gd name="T0" fmla="*/ 0 w 1248"/>
                <a:gd name="T1" fmla="*/ 3168 h 3168"/>
                <a:gd name="T2" fmla="*/ 624 w 1248"/>
                <a:gd name="T3" fmla="*/ 0 h 3168"/>
                <a:gd name="T4" fmla="*/ 1248 w 1248"/>
                <a:gd name="T5" fmla="*/ 3168 h 3168"/>
                <a:gd name="T6" fmla="*/ 0 60000 65536"/>
                <a:gd name="T7" fmla="*/ 0 60000 65536"/>
                <a:gd name="T8" fmla="*/ 0 60000 65536"/>
                <a:gd name="T9" fmla="*/ 0 w 1248"/>
                <a:gd name="T10" fmla="*/ 0 h 3168"/>
                <a:gd name="T11" fmla="*/ 1248 w 1248"/>
                <a:gd name="T12" fmla="*/ 3168 h 3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3168">
                  <a:moveTo>
                    <a:pt x="0" y="3168"/>
                  </a:moveTo>
                  <a:cubicBezTo>
                    <a:pt x="208" y="1584"/>
                    <a:pt x="416" y="0"/>
                    <a:pt x="624" y="0"/>
                  </a:cubicBezTo>
                  <a:cubicBezTo>
                    <a:pt x="832" y="0"/>
                    <a:pt x="1144" y="2640"/>
                    <a:pt x="1248" y="3168"/>
                  </a:cubicBezTo>
                </a:path>
              </a:pathLst>
            </a:custGeom>
            <a:noFill/>
            <a:ln w="63500">
              <a:solidFill>
                <a:srgbClr val="66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</p:grpSp>
      <p:sp>
        <p:nvSpPr>
          <p:cNvPr id="23600" name="Text Box 125"/>
          <p:cNvSpPr txBox="1">
            <a:spLocks noChangeArrowheads="1"/>
          </p:cNvSpPr>
          <p:nvPr/>
        </p:nvSpPr>
        <p:spPr bwMode="auto">
          <a:xfrm>
            <a:off x="4953000" y="56388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3601" name="Text Box 135"/>
          <p:cNvSpPr txBox="1">
            <a:spLocks noChangeArrowheads="1"/>
          </p:cNvSpPr>
          <p:nvPr/>
        </p:nvSpPr>
        <p:spPr bwMode="auto">
          <a:xfrm>
            <a:off x="5410200" y="18288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3602" name="Text Box 136"/>
          <p:cNvSpPr txBox="1">
            <a:spLocks noChangeArrowheads="1"/>
          </p:cNvSpPr>
          <p:nvPr/>
        </p:nvSpPr>
        <p:spPr bwMode="auto">
          <a:xfrm>
            <a:off x="6781800" y="1524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3603" name="Text Box 137"/>
          <p:cNvSpPr txBox="1">
            <a:spLocks noChangeArrowheads="1"/>
          </p:cNvSpPr>
          <p:nvPr/>
        </p:nvSpPr>
        <p:spPr bwMode="auto">
          <a:xfrm>
            <a:off x="7467600" y="43434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3604" name="Text Box 138"/>
          <p:cNvSpPr txBox="1">
            <a:spLocks noChangeArrowheads="1"/>
          </p:cNvSpPr>
          <p:nvPr/>
        </p:nvSpPr>
        <p:spPr bwMode="auto">
          <a:xfrm>
            <a:off x="8305800" y="5486400"/>
            <a:ext cx="377825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</a:rPr>
              <a:t>5</a:t>
            </a:r>
          </a:p>
        </p:txBody>
      </p:sp>
      <p:grpSp>
        <p:nvGrpSpPr>
          <p:cNvPr id="6" name="Group 144"/>
          <p:cNvGrpSpPr>
            <a:grpSpLocks/>
          </p:cNvGrpSpPr>
          <p:nvPr/>
        </p:nvGrpSpPr>
        <p:grpSpPr bwMode="auto">
          <a:xfrm>
            <a:off x="4114800" y="3657600"/>
            <a:ext cx="4648200" cy="1736725"/>
            <a:chOff x="2592" y="2304"/>
            <a:chExt cx="2928" cy="1094"/>
          </a:xfrm>
        </p:grpSpPr>
        <p:sp>
          <p:nvSpPr>
            <p:cNvPr id="23598" name="Line 140"/>
            <p:cNvSpPr>
              <a:spLocks noChangeShapeType="1"/>
            </p:cNvSpPr>
            <p:nvPr/>
          </p:nvSpPr>
          <p:spPr bwMode="auto">
            <a:xfrm>
              <a:off x="2592" y="2640"/>
              <a:ext cx="29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Text Box 142"/>
            <p:cNvSpPr txBox="1">
              <a:spLocks noChangeArrowheads="1"/>
            </p:cNvSpPr>
            <p:nvPr/>
          </p:nvSpPr>
          <p:spPr bwMode="auto">
            <a:xfrm>
              <a:off x="2640" y="2304"/>
              <a:ext cx="707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/>
                <a:t>-50 мВ</a:t>
              </a:r>
            </a:p>
            <a:p>
              <a:endParaRPr lang="ru-RU" sz="2400" dirty="0"/>
            </a:p>
            <a:p>
              <a:endParaRPr lang="ru-RU" sz="2800" dirty="0"/>
            </a:p>
            <a:p>
              <a:r>
                <a:rPr lang="ru-RU" sz="2400" dirty="0"/>
                <a:t>  </a:t>
              </a:r>
              <a:r>
                <a:rPr lang="ru-RU" sz="3200" dirty="0"/>
                <a:t>ПП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714375" y="180622"/>
            <a:ext cx="2133600" cy="2514600"/>
            <a:chOff x="2640" y="384"/>
            <a:chExt cx="1344" cy="1584"/>
          </a:xfrm>
        </p:grpSpPr>
        <p:grpSp>
          <p:nvGrpSpPr>
            <p:cNvPr id="23591" name="Group 16"/>
            <p:cNvGrpSpPr>
              <a:grpSpLocks/>
            </p:cNvGrpSpPr>
            <p:nvPr/>
          </p:nvGrpSpPr>
          <p:grpSpPr bwMode="auto">
            <a:xfrm>
              <a:off x="2640" y="384"/>
              <a:ext cx="960" cy="1584"/>
              <a:chOff x="1872" y="288"/>
              <a:chExt cx="1248" cy="2016"/>
            </a:xfrm>
          </p:grpSpPr>
          <p:sp>
            <p:nvSpPr>
              <p:cNvPr id="23593" name="Rectangle 17"/>
              <p:cNvSpPr>
                <a:spLocks noChangeArrowheads="1"/>
              </p:cNvSpPr>
              <p:nvPr/>
            </p:nvSpPr>
            <p:spPr bwMode="auto">
              <a:xfrm>
                <a:off x="1872" y="288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4" name="AutoShape 18"/>
              <p:cNvSpPr>
                <a:spLocks noChangeArrowheads="1"/>
              </p:cNvSpPr>
              <p:nvPr/>
            </p:nvSpPr>
            <p:spPr bwMode="auto">
              <a:xfrm>
                <a:off x="1872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5" name="AutoShape 19"/>
              <p:cNvSpPr>
                <a:spLocks noChangeArrowheads="1"/>
              </p:cNvSpPr>
              <p:nvPr/>
            </p:nvSpPr>
            <p:spPr bwMode="auto">
              <a:xfrm>
                <a:off x="2736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6" name="AutoShape 20"/>
              <p:cNvSpPr>
                <a:spLocks noChangeArrowheads="1"/>
              </p:cNvSpPr>
              <p:nvPr/>
            </p:nvSpPr>
            <p:spPr bwMode="auto">
              <a:xfrm rot="-1428882">
                <a:off x="2064" y="1680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7" name="AutoShape 21"/>
              <p:cNvSpPr>
                <a:spLocks noChangeArrowheads="1"/>
              </p:cNvSpPr>
              <p:nvPr/>
            </p:nvSpPr>
            <p:spPr bwMode="auto">
              <a:xfrm>
                <a:off x="2736" y="768"/>
                <a:ext cx="336" cy="43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92" name="Text Box 22"/>
            <p:cNvSpPr txBox="1">
              <a:spLocks noChangeArrowheads="1"/>
            </p:cNvSpPr>
            <p:nvPr/>
          </p:nvSpPr>
          <p:spPr bwMode="auto">
            <a:xfrm>
              <a:off x="3696" y="1680"/>
              <a:ext cx="28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dirty="0">
                  <a:solidFill>
                    <a:schemeClr val="bg1"/>
                  </a:solidFill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714375" y="169333"/>
            <a:ext cx="2054225" cy="2514600"/>
            <a:chOff x="2880" y="2064"/>
            <a:chExt cx="1294" cy="1584"/>
          </a:xfrm>
        </p:grpSpPr>
        <p:grpSp>
          <p:nvGrpSpPr>
            <p:cNvPr id="23584" name="Group 24"/>
            <p:cNvGrpSpPr>
              <a:grpSpLocks/>
            </p:cNvGrpSpPr>
            <p:nvPr/>
          </p:nvGrpSpPr>
          <p:grpSpPr bwMode="auto">
            <a:xfrm>
              <a:off x="2880" y="2064"/>
              <a:ext cx="960" cy="1584"/>
              <a:chOff x="2976" y="288"/>
              <a:chExt cx="1248" cy="2016"/>
            </a:xfrm>
          </p:grpSpPr>
          <p:sp>
            <p:nvSpPr>
              <p:cNvPr id="23586" name="Rectangle 25"/>
              <p:cNvSpPr>
                <a:spLocks noChangeArrowheads="1"/>
              </p:cNvSpPr>
              <p:nvPr/>
            </p:nvSpPr>
            <p:spPr bwMode="auto">
              <a:xfrm>
                <a:off x="2976" y="288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7" name="AutoShape 26"/>
              <p:cNvSpPr>
                <a:spLocks noChangeArrowheads="1"/>
              </p:cNvSpPr>
              <p:nvPr/>
            </p:nvSpPr>
            <p:spPr bwMode="auto">
              <a:xfrm>
                <a:off x="2976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8" name="AutoShape 27"/>
              <p:cNvSpPr>
                <a:spLocks noChangeArrowheads="1"/>
              </p:cNvSpPr>
              <p:nvPr/>
            </p:nvSpPr>
            <p:spPr bwMode="auto">
              <a:xfrm>
                <a:off x="3840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9" name="AutoShape 28"/>
              <p:cNvSpPr>
                <a:spLocks noChangeArrowheads="1"/>
              </p:cNvSpPr>
              <p:nvPr/>
            </p:nvSpPr>
            <p:spPr bwMode="auto">
              <a:xfrm rot="-57849">
                <a:off x="3120" y="153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90" name="AutoShape 29"/>
              <p:cNvSpPr>
                <a:spLocks noChangeArrowheads="1"/>
              </p:cNvSpPr>
              <p:nvPr/>
            </p:nvSpPr>
            <p:spPr bwMode="auto">
              <a:xfrm>
                <a:off x="3840" y="768"/>
                <a:ext cx="336" cy="43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85" name="Text Box 30"/>
            <p:cNvSpPr txBox="1">
              <a:spLocks noChangeArrowheads="1"/>
            </p:cNvSpPr>
            <p:nvPr/>
          </p:nvSpPr>
          <p:spPr bwMode="auto">
            <a:xfrm>
              <a:off x="3936" y="3360"/>
              <a:ext cx="23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Tahoma" pitchFamily="34" charset="0"/>
                </a:rPr>
                <a:t>3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14374" y="180622"/>
            <a:ext cx="2054225" cy="2514600"/>
            <a:chOff x="4032" y="144"/>
            <a:chExt cx="1294" cy="1584"/>
          </a:xfrm>
        </p:grpSpPr>
        <p:grpSp>
          <p:nvGrpSpPr>
            <p:cNvPr id="23577" name="Group 32"/>
            <p:cNvGrpSpPr>
              <a:grpSpLocks/>
            </p:cNvGrpSpPr>
            <p:nvPr/>
          </p:nvGrpSpPr>
          <p:grpSpPr bwMode="auto">
            <a:xfrm>
              <a:off x="4032" y="144"/>
              <a:ext cx="960" cy="1584"/>
              <a:chOff x="96" y="2303"/>
              <a:chExt cx="1248" cy="2016"/>
            </a:xfrm>
          </p:grpSpPr>
          <p:sp>
            <p:nvSpPr>
              <p:cNvPr id="23579" name="Rectangle 33"/>
              <p:cNvSpPr>
                <a:spLocks noChangeArrowheads="1"/>
              </p:cNvSpPr>
              <p:nvPr/>
            </p:nvSpPr>
            <p:spPr bwMode="auto">
              <a:xfrm>
                <a:off x="96" y="2303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0" name="AutoShape 34"/>
              <p:cNvSpPr>
                <a:spLocks noChangeArrowheads="1"/>
              </p:cNvSpPr>
              <p:nvPr/>
            </p:nvSpPr>
            <p:spPr bwMode="auto">
              <a:xfrm>
                <a:off x="96" y="2304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1" name="AutoShape 35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2" name="AutoShape 36"/>
              <p:cNvSpPr>
                <a:spLocks noChangeArrowheads="1"/>
              </p:cNvSpPr>
              <p:nvPr/>
            </p:nvSpPr>
            <p:spPr bwMode="auto">
              <a:xfrm rot="-27191">
                <a:off x="240" y="3552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83" name="AutoShape 37"/>
              <p:cNvSpPr>
                <a:spLocks noChangeArrowheads="1"/>
              </p:cNvSpPr>
              <p:nvPr/>
            </p:nvSpPr>
            <p:spPr bwMode="auto">
              <a:xfrm>
                <a:off x="528" y="2880"/>
                <a:ext cx="480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78" name="Text Box 38"/>
            <p:cNvSpPr txBox="1">
              <a:spLocks noChangeArrowheads="1"/>
            </p:cNvSpPr>
            <p:nvPr/>
          </p:nvSpPr>
          <p:spPr bwMode="auto">
            <a:xfrm>
              <a:off x="5088" y="1440"/>
              <a:ext cx="23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Tahoma" pitchFamily="34" charset="0"/>
                </a:rPr>
                <a:t>4</a:t>
              </a:r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748242" y="153806"/>
            <a:ext cx="2057400" cy="2514600"/>
            <a:chOff x="2880" y="432"/>
            <a:chExt cx="1296" cy="1584"/>
          </a:xfrm>
        </p:grpSpPr>
        <p:grpSp>
          <p:nvGrpSpPr>
            <p:cNvPr id="23570" name="Group 40"/>
            <p:cNvGrpSpPr>
              <a:grpSpLocks/>
            </p:cNvGrpSpPr>
            <p:nvPr/>
          </p:nvGrpSpPr>
          <p:grpSpPr bwMode="auto">
            <a:xfrm>
              <a:off x="2880" y="432"/>
              <a:ext cx="960" cy="1584"/>
              <a:chOff x="96" y="288"/>
              <a:chExt cx="1248" cy="2016"/>
            </a:xfrm>
          </p:grpSpPr>
          <p:sp>
            <p:nvSpPr>
              <p:cNvPr id="23572" name="Rectangle 41"/>
              <p:cNvSpPr>
                <a:spLocks noChangeArrowheads="1"/>
              </p:cNvSpPr>
              <p:nvPr/>
            </p:nvSpPr>
            <p:spPr bwMode="auto">
              <a:xfrm>
                <a:off x="96" y="288"/>
                <a:ext cx="1248" cy="2016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3" name="AutoShape 42"/>
              <p:cNvSpPr>
                <a:spLocks noChangeArrowheads="1"/>
              </p:cNvSpPr>
              <p:nvPr/>
            </p:nvSpPr>
            <p:spPr bwMode="auto">
              <a:xfrm>
                <a:off x="96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4" name="AutoShape 43"/>
              <p:cNvSpPr>
                <a:spLocks noChangeArrowheads="1"/>
              </p:cNvSpPr>
              <p:nvPr/>
            </p:nvSpPr>
            <p:spPr bwMode="auto">
              <a:xfrm>
                <a:off x="960" y="288"/>
                <a:ext cx="384" cy="1296"/>
              </a:xfrm>
              <a:prstGeom prst="roundRect">
                <a:avLst>
                  <a:gd name="adj" fmla="val 16667"/>
                </a:avLst>
              </a:prstGeom>
              <a:solidFill>
                <a:srgbClr val="CC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5" name="AutoShape 44"/>
              <p:cNvSpPr>
                <a:spLocks noChangeArrowheads="1"/>
              </p:cNvSpPr>
              <p:nvPr/>
            </p:nvSpPr>
            <p:spPr bwMode="auto">
              <a:xfrm rot="-2316942">
                <a:off x="384" y="1728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66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576" name="AutoShape 45"/>
              <p:cNvSpPr>
                <a:spLocks noChangeArrowheads="1"/>
              </p:cNvSpPr>
              <p:nvPr/>
            </p:nvSpPr>
            <p:spPr bwMode="auto">
              <a:xfrm>
                <a:off x="528" y="864"/>
                <a:ext cx="480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2400"/>
              </a:p>
            </p:txBody>
          </p:sp>
        </p:grpSp>
        <p:sp>
          <p:nvSpPr>
            <p:cNvPr id="23571" name="Text Box 46"/>
            <p:cNvSpPr txBox="1">
              <a:spLocks noChangeArrowheads="1"/>
            </p:cNvSpPr>
            <p:nvPr/>
          </p:nvSpPr>
          <p:spPr bwMode="auto">
            <a:xfrm>
              <a:off x="3938" y="1728"/>
              <a:ext cx="238" cy="2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Tahoma" pitchFamily="34" charset="0"/>
                </a:rPr>
                <a:t>5</a:t>
              </a:r>
            </a:p>
          </p:txBody>
        </p:sp>
      </p:grpSp>
      <p:sp>
        <p:nvSpPr>
          <p:cNvPr id="109" name="Text Box 60"/>
          <p:cNvSpPr txBox="1">
            <a:spLocks noChangeArrowheads="1"/>
          </p:cNvSpPr>
          <p:nvPr/>
        </p:nvSpPr>
        <p:spPr bwMode="auto">
          <a:xfrm>
            <a:off x="0" y="3239029"/>
            <a:ext cx="3759200" cy="3444020"/>
          </a:xfrm>
          <a:prstGeom prst="rect">
            <a:avLst/>
          </a:prstGeom>
          <a:solidFill>
            <a:srgbClr val="CCFF99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1 = 5 = ПП (большая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h-</a:t>
            </a:r>
            <a:r>
              <a:rPr lang="ru-RU" sz="2200" dirty="0"/>
              <a:t>створка открыта, </a:t>
            </a:r>
            <a:r>
              <a:rPr lang="ru-RU" sz="2200" dirty="0" err="1"/>
              <a:t>ма</a:t>
            </a:r>
            <a:r>
              <a:rPr lang="ru-RU" sz="2200" dirty="0"/>
              <a:t>-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лая </a:t>
            </a:r>
            <a:r>
              <a:rPr lang="en-US" sz="2200" dirty="0"/>
              <a:t>m-</a:t>
            </a:r>
            <a:r>
              <a:rPr lang="ru-RU" sz="2200" dirty="0"/>
              <a:t>створка закрыта);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2 = малая </a:t>
            </a:r>
            <a:r>
              <a:rPr lang="en-US" sz="2200" dirty="0"/>
              <a:t>m-</a:t>
            </a:r>
            <a:r>
              <a:rPr lang="ru-RU" sz="2200" dirty="0"/>
              <a:t>створка открылась, входит </a:t>
            </a:r>
            <a:r>
              <a:rPr lang="en-US" sz="2200" dirty="0"/>
              <a:t>Na</a:t>
            </a:r>
            <a:r>
              <a:rPr lang="en-US" sz="2200" baseline="30000" dirty="0"/>
              <a:t>+</a:t>
            </a:r>
            <a:r>
              <a:rPr lang="ru-RU" sz="2200" dirty="0"/>
              <a:t>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3 = большая </a:t>
            </a:r>
            <a:r>
              <a:rPr lang="en-US" sz="2200" dirty="0"/>
              <a:t>h-</a:t>
            </a:r>
            <a:r>
              <a:rPr lang="ru-RU" sz="2200" dirty="0"/>
              <a:t>створка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закрыла канал; 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4 = малая </a:t>
            </a:r>
            <a:r>
              <a:rPr lang="en-US" sz="2200" dirty="0"/>
              <a:t>m-</a:t>
            </a:r>
            <a:r>
              <a:rPr lang="ru-RU" sz="2200" dirty="0"/>
              <a:t>створка вернулась на место;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5 = канал вернулся  в исходное положение.</a:t>
            </a:r>
            <a:endParaRPr lang="ru-RU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8" grpId="0" animBg="1" autoUpdateAnimBg="0"/>
      <p:bldP spid="14455" grpId="1" animBg="1"/>
      <p:bldP spid="23600" grpId="0" animBg="1"/>
      <p:bldP spid="23601" grpId="0" animBg="1"/>
      <p:bldP spid="23602" grpId="0" animBg="1"/>
      <p:bldP spid="23603" grpId="0" animBg="1"/>
      <p:bldP spid="23604" grpId="0" animBg="1"/>
      <p:bldP spid="109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818" y="117620"/>
            <a:ext cx="6257636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Рефрактерность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10" y="2025073"/>
            <a:ext cx="8839200" cy="42402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(от </a:t>
            </a:r>
            <a:r>
              <a:rPr lang="ru-RU" dirty="0" err="1" smtClean="0"/>
              <a:t>франц</a:t>
            </a:r>
            <a:r>
              <a:rPr lang="ru-RU" dirty="0" smtClean="0"/>
              <a:t> . </a:t>
            </a:r>
            <a:r>
              <a:rPr lang="ru-RU" dirty="0" err="1" smtClean="0"/>
              <a:t>refractaire</a:t>
            </a:r>
            <a:r>
              <a:rPr lang="ru-RU" dirty="0" smtClean="0"/>
              <a:t> - невосприимчивый),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кратковременный период полного исчезновения или снижения возбудимости нервной и мышечной тканей, наступающий после их реакции на какое-либо раздражение.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03271"/>
            <a:ext cx="2133600" cy="476250"/>
          </a:xfrm>
        </p:spPr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51538" y="984150"/>
            <a:ext cx="8207829" cy="584562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4328884" y="0"/>
            <a:ext cx="2975028" cy="68580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3036710" y="0"/>
            <a:ext cx="127564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1465145" y="2922603"/>
            <a:ext cx="6728167" cy="53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Группа 6"/>
          <p:cNvGrpSpPr/>
          <p:nvPr/>
        </p:nvGrpSpPr>
        <p:grpSpPr>
          <a:xfrm>
            <a:off x="1476823" y="1072030"/>
            <a:ext cx="120539" cy="4931229"/>
            <a:chOff x="1012357" y="947851"/>
            <a:chExt cx="120539" cy="4931229"/>
          </a:xfrm>
        </p:grpSpPr>
        <p:cxnSp>
          <p:nvCxnSpPr>
            <p:cNvPr id="8" name="Прямая со стрелкой 7"/>
            <p:cNvCxnSpPr/>
            <p:nvPr/>
          </p:nvCxnSpPr>
          <p:spPr bwMode="auto">
            <a:xfrm rot="5400000" flipH="1" flipV="1">
              <a:off x="-1333513" y="3412672"/>
              <a:ext cx="4931229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1023243" y="1730829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012357" y="5072744"/>
              <a:ext cx="108858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Группа 10"/>
          <p:cNvGrpSpPr/>
          <p:nvPr/>
        </p:nvGrpSpPr>
        <p:grpSpPr>
          <a:xfrm>
            <a:off x="1607452" y="5828293"/>
            <a:ext cx="6389915" cy="185060"/>
            <a:chOff x="1665514" y="5704114"/>
            <a:chExt cx="6389915" cy="185060"/>
          </a:xfrm>
        </p:grpSpPr>
        <p:cxnSp>
          <p:nvCxnSpPr>
            <p:cNvPr id="12" name="Прямая соединительная линия 11"/>
            <p:cNvCxnSpPr/>
            <p:nvPr/>
          </p:nvCxnSpPr>
          <p:spPr bwMode="auto">
            <a:xfrm>
              <a:off x="1665514" y="5704114"/>
              <a:ext cx="6389915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16200000" flipH="1">
              <a:off x="3135086" y="5791199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 rot="16200000" flipH="1">
              <a:off x="4767944" y="5791200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 bwMode="auto">
            <a:xfrm rot="16200000" flipH="1">
              <a:off x="6368144" y="5802084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 rot="16200000" flipH="1">
              <a:off x="7913916" y="5812971"/>
              <a:ext cx="152405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008737" y="2725865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10761" y="166995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+30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10768" y="5000979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-60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269997" y="6024234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470397" y="6035119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26654" y="6035120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81485" y="6024234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594597" y="6056891"/>
            <a:ext cx="6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100281" y="6372576"/>
            <a:ext cx="164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Время, мс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398" y="1463121"/>
            <a:ext cx="492443" cy="41128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dirty="0" smtClean="0"/>
              <a:t>Мембранный потенциал, мВ</a:t>
            </a:r>
            <a:endParaRPr lang="ru-RU" sz="20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 flipV="1">
            <a:off x="1585682" y="5231426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 flipV="1">
            <a:off x="1618338" y="4696179"/>
            <a:ext cx="6019800" cy="4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518394" y="5044522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МП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627252" y="4500237"/>
            <a:ext cx="101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КУД</a:t>
            </a:r>
            <a:endParaRPr lang="ru-RU" sz="2000" dirty="0"/>
          </a:p>
        </p:txBody>
      </p:sp>
      <p:sp>
        <p:nvSpPr>
          <p:cNvPr id="31" name="Полилиния 30"/>
          <p:cNvSpPr/>
          <p:nvPr/>
        </p:nvSpPr>
        <p:spPr bwMode="auto">
          <a:xfrm>
            <a:off x="1607452" y="5218693"/>
            <a:ext cx="925286" cy="10886"/>
          </a:xfrm>
          <a:custGeom>
            <a:avLst/>
            <a:gdLst>
              <a:gd name="connsiteX0" fmla="*/ 0 w 925286"/>
              <a:gd name="connsiteY0" fmla="*/ 0 h 10886"/>
              <a:gd name="connsiteX1" fmla="*/ 925286 w 925286"/>
              <a:gd name="connsiteY1" fmla="*/ 10886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5286" h="10886">
                <a:moveTo>
                  <a:pt x="0" y="0"/>
                </a:moveTo>
                <a:lnTo>
                  <a:pt x="925286" y="10886"/>
                </a:lnTo>
              </a:path>
            </a:pathLst>
          </a:cu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Полилиния 31"/>
          <p:cNvSpPr/>
          <p:nvPr/>
        </p:nvSpPr>
        <p:spPr bwMode="auto">
          <a:xfrm>
            <a:off x="2521852" y="4696179"/>
            <a:ext cx="522515" cy="538843"/>
          </a:xfrm>
          <a:custGeom>
            <a:avLst/>
            <a:gdLst>
              <a:gd name="connsiteX0" fmla="*/ 0 w 522515"/>
              <a:gd name="connsiteY0" fmla="*/ 533400 h 538843"/>
              <a:gd name="connsiteX1" fmla="*/ 87086 w 522515"/>
              <a:gd name="connsiteY1" fmla="*/ 511629 h 538843"/>
              <a:gd name="connsiteX2" fmla="*/ 174172 w 522515"/>
              <a:gd name="connsiteY2" fmla="*/ 370114 h 538843"/>
              <a:gd name="connsiteX3" fmla="*/ 283029 w 522515"/>
              <a:gd name="connsiteY3" fmla="*/ 174171 h 538843"/>
              <a:gd name="connsiteX4" fmla="*/ 402772 w 522515"/>
              <a:gd name="connsiteY4" fmla="*/ 43543 h 538843"/>
              <a:gd name="connsiteX5" fmla="*/ 522515 w 522515"/>
              <a:gd name="connsiteY5" fmla="*/ 0 h 53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15" h="538843">
                <a:moveTo>
                  <a:pt x="0" y="533400"/>
                </a:moveTo>
                <a:cubicBezTo>
                  <a:pt x="29028" y="536121"/>
                  <a:pt x="58057" y="538843"/>
                  <a:pt x="87086" y="511629"/>
                </a:cubicBezTo>
                <a:cubicBezTo>
                  <a:pt x="116115" y="484415"/>
                  <a:pt x="141515" y="426357"/>
                  <a:pt x="174172" y="370114"/>
                </a:cubicBezTo>
                <a:cubicBezTo>
                  <a:pt x="206829" y="313871"/>
                  <a:pt x="244929" y="228599"/>
                  <a:pt x="283029" y="174171"/>
                </a:cubicBezTo>
                <a:cubicBezTo>
                  <a:pt x="321129" y="119743"/>
                  <a:pt x="362858" y="72572"/>
                  <a:pt x="402772" y="43543"/>
                </a:cubicBezTo>
                <a:cubicBezTo>
                  <a:pt x="442686" y="14515"/>
                  <a:pt x="482600" y="7257"/>
                  <a:pt x="522515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" name="Полилиния 32"/>
          <p:cNvSpPr/>
          <p:nvPr/>
        </p:nvSpPr>
        <p:spPr bwMode="auto">
          <a:xfrm>
            <a:off x="3022595" y="2943579"/>
            <a:ext cx="315686" cy="1752600"/>
          </a:xfrm>
          <a:custGeom>
            <a:avLst/>
            <a:gdLst>
              <a:gd name="connsiteX0" fmla="*/ 0 w 315686"/>
              <a:gd name="connsiteY0" fmla="*/ 1752600 h 1752600"/>
              <a:gd name="connsiteX1" fmla="*/ 304800 w 315686"/>
              <a:gd name="connsiteY1" fmla="*/ 0 h 1752600"/>
              <a:gd name="connsiteX2" fmla="*/ 304800 w 315686"/>
              <a:gd name="connsiteY2" fmla="*/ 0 h 1752600"/>
              <a:gd name="connsiteX3" fmla="*/ 315686 w 315686"/>
              <a:gd name="connsiteY3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6" h="1752600">
                <a:moveTo>
                  <a:pt x="0" y="1752600"/>
                </a:moveTo>
                <a:lnTo>
                  <a:pt x="304800" y="0"/>
                </a:lnTo>
                <a:lnTo>
                  <a:pt x="304800" y="0"/>
                </a:lnTo>
                <a:lnTo>
                  <a:pt x="315686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mtClean="0"/>
          </a:p>
        </p:txBody>
      </p:sp>
      <p:sp>
        <p:nvSpPr>
          <p:cNvPr id="34" name="Полилиния 33"/>
          <p:cNvSpPr/>
          <p:nvPr/>
        </p:nvSpPr>
        <p:spPr bwMode="auto">
          <a:xfrm>
            <a:off x="3316509" y="1622779"/>
            <a:ext cx="598715" cy="1320800"/>
          </a:xfrm>
          <a:custGeom>
            <a:avLst/>
            <a:gdLst>
              <a:gd name="connsiteX0" fmla="*/ 0 w 598715"/>
              <a:gd name="connsiteY0" fmla="*/ 1320800 h 1320800"/>
              <a:gd name="connsiteX1" fmla="*/ 119743 w 598715"/>
              <a:gd name="connsiteY1" fmla="*/ 624114 h 1320800"/>
              <a:gd name="connsiteX2" fmla="*/ 228600 w 598715"/>
              <a:gd name="connsiteY2" fmla="*/ 101600 h 1320800"/>
              <a:gd name="connsiteX3" fmla="*/ 283029 w 598715"/>
              <a:gd name="connsiteY3" fmla="*/ 14514 h 1320800"/>
              <a:gd name="connsiteX4" fmla="*/ 359229 w 598715"/>
              <a:gd name="connsiteY4" fmla="*/ 166914 h 1320800"/>
              <a:gd name="connsiteX5" fmla="*/ 511629 w 598715"/>
              <a:gd name="connsiteY5" fmla="*/ 928914 h 1320800"/>
              <a:gd name="connsiteX6" fmla="*/ 598715 w 598715"/>
              <a:gd name="connsiteY6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715" h="1320800">
                <a:moveTo>
                  <a:pt x="0" y="1320800"/>
                </a:moveTo>
                <a:cubicBezTo>
                  <a:pt x="40821" y="1074057"/>
                  <a:pt x="81643" y="827314"/>
                  <a:pt x="119743" y="624114"/>
                </a:cubicBezTo>
                <a:cubicBezTo>
                  <a:pt x="157843" y="420914"/>
                  <a:pt x="201386" y="203200"/>
                  <a:pt x="228600" y="101600"/>
                </a:cubicBezTo>
                <a:cubicBezTo>
                  <a:pt x="255814" y="0"/>
                  <a:pt x="261258" y="3628"/>
                  <a:pt x="283029" y="14514"/>
                </a:cubicBezTo>
                <a:cubicBezTo>
                  <a:pt x="304801" y="25400"/>
                  <a:pt x="321129" y="14514"/>
                  <a:pt x="359229" y="166914"/>
                </a:cubicBezTo>
                <a:cubicBezTo>
                  <a:pt x="397329" y="319314"/>
                  <a:pt x="471715" y="736600"/>
                  <a:pt x="511629" y="928914"/>
                </a:cubicBezTo>
                <a:cubicBezTo>
                  <a:pt x="551543" y="1121228"/>
                  <a:pt x="575129" y="1221014"/>
                  <a:pt x="598715" y="132080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" name="Полилиния 34"/>
          <p:cNvSpPr/>
          <p:nvPr/>
        </p:nvSpPr>
        <p:spPr bwMode="auto">
          <a:xfrm>
            <a:off x="3915224" y="2932693"/>
            <a:ext cx="391885" cy="1763486"/>
          </a:xfrm>
          <a:custGeom>
            <a:avLst/>
            <a:gdLst>
              <a:gd name="connsiteX0" fmla="*/ 0 w 391885"/>
              <a:gd name="connsiteY0" fmla="*/ 0 h 1763486"/>
              <a:gd name="connsiteX1" fmla="*/ 206828 w 391885"/>
              <a:gd name="connsiteY1" fmla="*/ 1023257 h 1763486"/>
              <a:gd name="connsiteX2" fmla="*/ 391885 w 391885"/>
              <a:gd name="connsiteY2" fmla="*/ 1763486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" h="1763486">
                <a:moveTo>
                  <a:pt x="0" y="0"/>
                </a:moveTo>
                <a:cubicBezTo>
                  <a:pt x="70757" y="364671"/>
                  <a:pt x="141514" y="729343"/>
                  <a:pt x="206828" y="1023257"/>
                </a:cubicBezTo>
                <a:cubicBezTo>
                  <a:pt x="272142" y="1317171"/>
                  <a:pt x="332013" y="1540328"/>
                  <a:pt x="391885" y="1763486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" name="Полилиния 35"/>
          <p:cNvSpPr/>
          <p:nvPr/>
        </p:nvSpPr>
        <p:spPr bwMode="auto">
          <a:xfrm>
            <a:off x="4307109" y="4696179"/>
            <a:ext cx="3069772" cy="843643"/>
          </a:xfrm>
          <a:custGeom>
            <a:avLst/>
            <a:gdLst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2852058"/>
              <a:gd name="connsiteY0" fmla="*/ 0 h 843643"/>
              <a:gd name="connsiteX1" fmla="*/ 130629 w 2852058"/>
              <a:gd name="connsiteY1" fmla="*/ 370114 h 843643"/>
              <a:gd name="connsiteX2" fmla="*/ 250372 w 2852058"/>
              <a:gd name="connsiteY2" fmla="*/ 598714 h 843643"/>
              <a:gd name="connsiteX3" fmla="*/ 424543 w 2852058"/>
              <a:gd name="connsiteY3" fmla="*/ 762000 h 843643"/>
              <a:gd name="connsiteX4" fmla="*/ 947058 w 2852058"/>
              <a:gd name="connsiteY4" fmla="*/ 838200 h 843643"/>
              <a:gd name="connsiteX5" fmla="*/ 1578429 w 2852058"/>
              <a:gd name="connsiteY5" fmla="*/ 794657 h 843643"/>
              <a:gd name="connsiteX6" fmla="*/ 2079172 w 2852058"/>
              <a:gd name="connsiteY6" fmla="*/ 587829 h 843643"/>
              <a:gd name="connsiteX7" fmla="*/ 2852058 w 2852058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  <a:gd name="connsiteX0" fmla="*/ 0 w 3069772"/>
              <a:gd name="connsiteY0" fmla="*/ 0 h 843643"/>
              <a:gd name="connsiteX1" fmla="*/ 130629 w 3069772"/>
              <a:gd name="connsiteY1" fmla="*/ 370114 h 843643"/>
              <a:gd name="connsiteX2" fmla="*/ 250372 w 3069772"/>
              <a:gd name="connsiteY2" fmla="*/ 598714 h 843643"/>
              <a:gd name="connsiteX3" fmla="*/ 424543 w 3069772"/>
              <a:gd name="connsiteY3" fmla="*/ 762000 h 843643"/>
              <a:gd name="connsiteX4" fmla="*/ 947058 w 3069772"/>
              <a:gd name="connsiteY4" fmla="*/ 838200 h 843643"/>
              <a:gd name="connsiteX5" fmla="*/ 1578429 w 3069772"/>
              <a:gd name="connsiteY5" fmla="*/ 794657 h 843643"/>
              <a:gd name="connsiteX6" fmla="*/ 2079172 w 3069772"/>
              <a:gd name="connsiteY6" fmla="*/ 587829 h 843643"/>
              <a:gd name="connsiteX7" fmla="*/ 3069772 w 3069772"/>
              <a:gd name="connsiteY7" fmla="*/ 457200 h 8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9772" h="843643">
                <a:moveTo>
                  <a:pt x="0" y="0"/>
                </a:moveTo>
                <a:cubicBezTo>
                  <a:pt x="44450" y="135164"/>
                  <a:pt x="88900" y="270328"/>
                  <a:pt x="130629" y="370114"/>
                </a:cubicBezTo>
                <a:cubicBezTo>
                  <a:pt x="172358" y="469900"/>
                  <a:pt x="201386" y="533400"/>
                  <a:pt x="250372" y="598714"/>
                </a:cubicBezTo>
                <a:cubicBezTo>
                  <a:pt x="299358" y="664028"/>
                  <a:pt x="308429" y="722086"/>
                  <a:pt x="424543" y="762000"/>
                </a:cubicBezTo>
                <a:cubicBezTo>
                  <a:pt x="540657" y="801914"/>
                  <a:pt x="754744" y="832757"/>
                  <a:pt x="947058" y="838200"/>
                </a:cubicBezTo>
                <a:cubicBezTo>
                  <a:pt x="1139372" y="843643"/>
                  <a:pt x="1389743" y="836385"/>
                  <a:pt x="1578429" y="794657"/>
                </a:cubicBezTo>
                <a:cubicBezTo>
                  <a:pt x="1767115" y="752929"/>
                  <a:pt x="1830615" y="644072"/>
                  <a:pt x="2079172" y="587829"/>
                </a:cubicBezTo>
                <a:cubicBezTo>
                  <a:pt x="2327729" y="531586"/>
                  <a:pt x="3061608" y="570593"/>
                  <a:pt x="3069772" y="457200"/>
                </a:cubicBez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" name="Овал 43"/>
          <p:cNvSpPr/>
          <p:nvPr/>
        </p:nvSpPr>
        <p:spPr bwMode="auto">
          <a:xfrm>
            <a:off x="2559557" y="514222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2990737" y="465900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3288103" y="2882247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3875401" y="2900833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>
            <a:off x="4273127" y="4647857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Овал 48"/>
          <p:cNvSpPr/>
          <p:nvPr/>
        </p:nvSpPr>
        <p:spPr bwMode="auto">
          <a:xfrm>
            <a:off x="7249452" y="5173858"/>
            <a:ext cx="111512" cy="1115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0"/>
            <a:ext cx="3375378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Период абсолютной </a:t>
            </a:r>
            <a:r>
              <a:rPr lang="ru-RU" sz="2000" dirty="0" err="1" smtClean="0"/>
              <a:t>рефрактерности</a:t>
            </a:r>
            <a:endParaRPr lang="ru-RU" sz="2000" dirty="0" smtClean="0"/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(полная 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нечувствительность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к стимуляции из-за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закрытой </a:t>
            </a:r>
            <a:r>
              <a:rPr lang="en-US" sz="2000" dirty="0" smtClean="0">
                <a:cs typeface="Tahoma" pitchFamily="34" charset="0"/>
              </a:rPr>
              <a:t>h</a:t>
            </a:r>
            <a:r>
              <a:rPr lang="ru-RU" sz="2000" dirty="0" smtClean="0">
                <a:cs typeface="Tahoma" pitchFamily="34" charset="0"/>
              </a:rPr>
              <a:t>-створки)</a:t>
            </a:r>
            <a:endParaRPr lang="ru-RU" sz="2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768622" y="0"/>
            <a:ext cx="3375378" cy="20159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Период относительной </a:t>
            </a:r>
            <a:r>
              <a:rPr lang="ru-RU" sz="2000" dirty="0" err="1" smtClean="0"/>
              <a:t>рефрактерности</a:t>
            </a:r>
            <a:endParaRPr lang="ru-RU" sz="2000" dirty="0" smtClean="0"/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(для возбуждения требуется пороговый стимул</a:t>
            </a:r>
          </a:p>
          <a:p>
            <a:pPr>
              <a:lnSpc>
                <a:spcPct val="85000"/>
              </a:lnSpc>
            </a:pPr>
            <a:r>
              <a:rPr lang="ru-RU" sz="2000" dirty="0" smtClean="0">
                <a:cs typeface="Tahoma" pitchFamily="34" charset="0"/>
              </a:rPr>
              <a:t>больший по силе</a:t>
            </a:r>
            <a:r>
              <a:rPr lang="en-US" sz="2000" dirty="0" smtClean="0">
                <a:cs typeface="Tahoma" pitchFamily="34" charset="0"/>
              </a:rPr>
              <a:t>, </a:t>
            </a:r>
            <a:r>
              <a:rPr lang="ru-RU" sz="2000" dirty="0" smtClean="0">
                <a:cs typeface="Tahoma" pitchFamily="34" charset="0"/>
              </a:rPr>
              <a:t>чем обычно)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4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5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22967"/>
            <a:ext cx="9143999" cy="56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78" y="0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880533"/>
            <a:ext cx="8212667" cy="597746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 (лат. </a:t>
            </a:r>
            <a:r>
              <a:rPr lang="ru-RU" sz="4000" dirty="0" err="1" smtClean="0"/>
              <a:t>labilitas</a:t>
            </a:r>
            <a:r>
              <a:rPr lang="ru-RU" sz="4000" dirty="0" smtClean="0"/>
              <a:t> лабильность, неустойчивость) </a:t>
            </a:r>
          </a:p>
          <a:p>
            <a:r>
              <a:rPr lang="ru-RU" sz="4000" dirty="0" smtClean="0"/>
              <a:t>функциональная подвижность </a:t>
            </a:r>
          </a:p>
          <a:p>
            <a:r>
              <a:rPr lang="ru-RU" sz="4000" dirty="0" smtClean="0"/>
              <a:t> понятие в физиологию ввёл в 1892 г. русский физиолог </a:t>
            </a:r>
          </a:p>
          <a:p>
            <a:r>
              <a:rPr lang="ru-RU" sz="4000" dirty="0" smtClean="0"/>
              <a:t>Николай Евгеньевич Введенский </a:t>
            </a:r>
          </a:p>
          <a:p>
            <a:r>
              <a:rPr lang="ru-RU" sz="4000" dirty="0" smtClean="0"/>
              <a:t>(1852-1922).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78" y="0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1326008"/>
            <a:ext cx="8212667" cy="509823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Этим понятием в настоящее время обозначается скорость протекания элементарных физиологических реакций (циклов возбуждения в нервной и мышечной тканях), которая определяет функциональное состояние живого субстрата.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5016" y="1787235"/>
            <a:ext cx="7917873" cy="317009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Возбудимость  - способность клеток формировать ответную реакцию на действие раздражителя в виде возбуждения.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78" y="0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1900441"/>
            <a:ext cx="8212667" cy="36445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/>
              <a:t>Мерой является наибольшая частота раздражения ткани, воспроизводимая ею без преобразования ритма.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01" y="515816"/>
            <a:ext cx="8229600" cy="8607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Лабильность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132" y="1746738"/>
            <a:ext cx="8212667" cy="4384431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400" dirty="0" smtClean="0"/>
              <a:t>отражает время, в течение которого ткань восстанавливает работоспособность после очередного цикла возбуждения.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D2A095-40FD-4CDD-8D24-F6E89CF991A9}" type="slidenum">
              <a:rPr lang="ru-RU" smtClean="0"/>
              <a:pPr/>
              <a:t>32</a:t>
            </a:fld>
            <a:endParaRPr lang="ru-RU" smtClean="0"/>
          </a:p>
        </p:txBody>
      </p:sp>
      <p:pic>
        <p:nvPicPr>
          <p:cNvPr id="26627" name="Picture 7" descr="саров008"/>
          <p:cNvPicPr>
            <a:picLocks noChangeAspect="1" noChangeArrowheads="1"/>
          </p:cNvPicPr>
          <p:nvPr/>
        </p:nvPicPr>
        <p:blipFill>
          <a:blip r:embed="rId3">
            <a:lum bright="-20000" contrast="60000"/>
          </a:blip>
          <a:srcRect r="23228" b="18373"/>
          <a:stretch>
            <a:fillRect/>
          </a:stretch>
        </p:blipFill>
        <p:spPr bwMode="auto">
          <a:xfrm>
            <a:off x="1447800" y="4191000"/>
            <a:ext cx="60198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58044" y="455613"/>
            <a:ext cx="8936744" cy="466281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Итак, мы познакомились с общими принципами </a:t>
            </a:r>
            <a:r>
              <a:rPr lang="ru-RU" sz="2400" dirty="0" err="1"/>
              <a:t>генера</a:t>
            </a:r>
            <a:r>
              <a:rPr lang="ru-RU" sz="2400" dirty="0"/>
              <a:t>-</a:t>
            </a:r>
          </a:p>
          <a:p>
            <a:r>
              <a:rPr lang="ru-RU" sz="2400" dirty="0" err="1"/>
              <a:t>ции</a:t>
            </a:r>
            <a:r>
              <a:rPr lang="ru-RU" sz="2400" dirty="0"/>
              <a:t> ПД. Следующие три вопроса:</a:t>
            </a:r>
          </a:p>
          <a:p>
            <a:endParaRPr lang="ru-RU" sz="900" dirty="0"/>
          </a:p>
          <a:p>
            <a:r>
              <a:rPr lang="en-US" sz="2400" dirty="0"/>
              <a:t>[</a:t>
            </a:r>
            <a:r>
              <a:rPr lang="ru-RU" sz="2400" dirty="0"/>
              <a:t>1</a:t>
            </a:r>
            <a:r>
              <a:rPr lang="en-US" sz="2400" dirty="0"/>
              <a:t>]</a:t>
            </a:r>
            <a:r>
              <a:rPr lang="ru-RU" sz="2400" dirty="0"/>
              <a:t>. Что будет, если заблокировать </a:t>
            </a:r>
            <a:r>
              <a:rPr lang="ru-RU" sz="2400" dirty="0" err="1"/>
              <a:t>электрочувствительные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en-US" sz="2400" dirty="0"/>
              <a:t>           </a:t>
            </a:r>
            <a:r>
              <a:rPr lang="ru-RU" sz="2400" dirty="0"/>
              <a:t>(«</a:t>
            </a:r>
            <a:r>
              <a:rPr lang="ru-RU" sz="2400" dirty="0" err="1"/>
              <a:t>потенциал-зависимые</a:t>
            </a:r>
            <a:r>
              <a:rPr lang="ru-RU" sz="2400" dirty="0"/>
              <a:t>») </a:t>
            </a:r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en-US" sz="2400" dirty="0"/>
              <a:t>-</a:t>
            </a:r>
            <a:r>
              <a:rPr lang="ru-RU" sz="2400" dirty="0"/>
              <a:t>каналы? </a:t>
            </a:r>
          </a:p>
          <a:p>
            <a:r>
              <a:rPr lang="en-US" sz="2400" dirty="0"/>
              <a:t>[</a:t>
            </a:r>
            <a:r>
              <a:rPr lang="ru-RU" sz="2400" dirty="0"/>
              <a:t>2</a:t>
            </a:r>
            <a:r>
              <a:rPr lang="en-US" sz="2400" dirty="0"/>
              <a:t>]</a:t>
            </a:r>
            <a:r>
              <a:rPr lang="ru-RU" sz="2400" dirty="0"/>
              <a:t>. Что будет, если заблокировать </a:t>
            </a:r>
            <a:r>
              <a:rPr lang="ru-RU" sz="2400" dirty="0" err="1"/>
              <a:t>электрочувствительные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en-US" sz="2400" dirty="0"/>
              <a:t>           </a:t>
            </a:r>
            <a:r>
              <a:rPr lang="ru-RU" sz="2400" dirty="0"/>
              <a:t>(«</a:t>
            </a:r>
            <a:r>
              <a:rPr lang="ru-RU" sz="2400" dirty="0" err="1"/>
              <a:t>потенциал-зависимые</a:t>
            </a:r>
            <a:r>
              <a:rPr lang="ru-RU" sz="2400" dirty="0"/>
              <a:t>») К</a:t>
            </a:r>
            <a:r>
              <a:rPr lang="en-US" sz="2400" baseline="30000" dirty="0"/>
              <a:t>+</a:t>
            </a:r>
            <a:r>
              <a:rPr lang="en-US" sz="2400" dirty="0"/>
              <a:t>-</a:t>
            </a:r>
            <a:r>
              <a:rPr lang="ru-RU" sz="2400" dirty="0"/>
              <a:t>каналы?</a:t>
            </a:r>
          </a:p>
          <a:p>
            <a:r>
              <a:rPr lang="en-US" sz="2400" dirty="0"/>
              <a:t>[</a:t>
            </a:r>
            <a:r>
              <a:rPr lang="ru-RU" sz="2400" dirty="0"/>
              <a:t>3</a:t>
            </a:r>
            <a:r>
              <a:rPr lang="en-US" sz="2400" dirty="0"/>
              <a:t>]</a:t>
            </a:r>
            <a:r>
              <a:rPr lang="ru-RU" sz="2400" dirty="0"/>
              <a:t>. Если при каждом ПД в клетку входит </a:t>
            </a:r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ru-RU" sz="2400" dirty="0"/>
              <a:t> и выходит К</a:t>
            </a:r>
            <a:r>
              <a:rPr lang="en-US" sz="2400" baseline="30000" dirty="0"/>
              <a:t>+</a:t>
            </a:r>
            <a:r>
              <a:rPr lang="ru-RU" sz="2400" dirty="0"/>
              <a:t>,</a:t>
            </a:r>
          </a:p>
          <a:p>
            <a:r>
              <a:rPr lang="ru-RU" sz="2400" dirty="0"/>
              <a:t>           то не произойдет ли через некоторое время </a:t>
            </a:r>
          </a:p>
          <a:p>
            <a:r>
              <a:rPr lang="ru-RU" sz="2400" dirty="0"/>
              <a:t>           «разрядка батарейки», т.е. потеря ПП?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8A34B9-6D76-4033-BFA0-3C7706DD5432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66E8CDE-8336-4F71-8F8E-C1C88B946DD9}" type="slidenum">
              <a:rPr lang="ru-RU" sz="1400"/>
              <a:pPr algn="r"/>
              <a:t>33</a:t>
            </a:fld>
            <a:endParaRPr lang="ru-RU" sz="1400"/>
          </a:p>
        </p:txBody>
      </p:sp>
      <p:pic>
        <p:nvPicPr>
          <p:cNvPr id="27652" name="Picture 4" descr="http://www.cultline.ru/images/stories/stori/tverdenko/2/clip_image007.jpg"/>
          <p:cNvPicPr>
            <a:picLocks noChangeAspect="1" noChangeArrowheads="1"/>
          </p:cNvPicPr>
          <p:nvPr/>
        </p:nvPicPr>
        <p:blipFill>
          <a:blip r:embed="rId3">
            <a:lum bright="-4000" contrast="40000"/>
          </a:blip>
          <a:srcRect/>
          <a:stretch>
            <a:fillRect/>
          </a:stretch>
        </p:blipFill>
        <p:spPr bwMode="auto">
          <a:xfrm>
            <a:off x="0" y="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www.cultline.ru/images/stories/stori/tverdenko/2/clip_image009.jpg"/>
          <p:cNvPicPr>
            <a:picLocks noChangeAspect="1" noChangeArrowheads="1"/>
          </p:cNvPicPr>
          <p:nvPr/>
        </p:nvPicPr>
        <p:blipFill>
          <a:blip r:embed="rId4">
            <a:lum bright="-4000" contrast="30000"/>
          </a:blip>
          <a:srcRect/>
          <a:stretch>
            <a:fillRect/>
          </a:stretch>
        </p:blipFill>
        <p:spPr bwMode="auto">
          <a:xfrm>
            <a:off x="0" y="0"/>
            <a:ext cx="4191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mage preview"/>
          <p:cNvPicPr>
            <a:picLocks noChangeAspect="1" noChangeArrowheads="1"/>
          </p:cNvPicPr>
          <p:nvPr/>
        </p:nvPicPr>
        <p:blipFill>
          <a:blip r:embed="rId5">
            <a:lum bright="-30000" contrast="40000"/>
          </a:blip>
          <a:srcRect/>
          <a:stretch>
            <a:fillRect/>
          </a:stretch>
        </p:blipFill>
        <p:spPr bwMode="auto">
          <a:xfrm>
            <a:off x="5257800" y="3200400"/>
            <a:ext cx="2895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5257800" y="5334000"/>
            <a:ext cx="2895600" cy="12938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Tahoma" pitchFamily="34" charset="0"/>
              </a:rPr>
              <a:t>тетродотоксин –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ahoma" pitchFamily="34" charset="0"/>
              </a:rPr>
              <a:t>яд рыбы фугу</a:t>
            </a:r>
          </a:p>
          <a:p>
            <a:r>
              <a:rPr lang="ru-RU" sz="1800" i="1">
                <a:latin typeface="Tahoma" pitchFamily="34" charset="0"/>
              </a:rPr>
              <a:t>(аминогруппа</a:t>
            </a:r>
          </a:p>
          <a:p>
            <a:pPr>
              <a:lnSpc>
                <a:spcPct val="80000"/>
              </a:lnSpc>
            </a:pPr>
            <a:r>
              <a:rPr lang="ru-RU" sz="1800" i="1">
                <a:latin typeface="Tahoma" pitchFamily="34" charset="0"/>
              </a:rPr>
              <a:t>работает как «пробка»</a:t>
            </a:r>
          </a:p>
          <a:p>
            <a:pPr>
              <a:lnSpc>
                <a:spcPct val="80000"/>
              </a:lnSpc>
            </a:pPr>
            <a:r>
              <a:rPr lang="ru-RU" sz="1800" i="1">
                <a:latin typeface="Tahoma" pitchFamily="34" charset="0"/>
              </a:rPr>
              <a:t>для </a:t>
            </a:r>
            <a:r>
              <a:rPr lang="en-US" sz="1800" i="1">
                <a:latin typeface="Tahoma" pitchFamily="34" charset="0"/>
              </a:rPr>
              <a:t>Na</a:t>
            </a:r>
            <a:r>
              <a:rPr lang="en-US" sz="1800" i="1" baseline="30000">
                <a:latin typeface="Tahoma" pitchFamily="34" charset="0"/>
              </a:rPr>
              <a:t>+</a:t>
            </a:r>
            <a:r>
              <a:rPr lang="en-US" sz="1800" i="1">
                <a:latin typeface="Tahoma" pitchFamily="34" charset="0"/>
              </a:rPr>
              <a:t>-</a:t>
            </a:r>
            <a:r>
              <a:rPr lang="ru-RU" sz="1800" i="1">
                <a:latin typeface="Tahoma" pitchFamily="34" charset="0"/>
              </a:rPr>
              <a:t>канала)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00400"/>
            <a:ext cx="4724400" cy="3286125"/>
            <a:chOff x="0" y="2016"/>
            <a:chExt cx="2976" cy="2070"/>
          </a:xfrm>
        </p:grpSpPr>
        <p:pic>
          <p:nvPicPr>
            <p:cNvPr id="27658" name="Picture 7" descr="image preview"/>
            <p:cNvPicPr>
              <a:picLocks noChangeAspect="1" noChangeArrowheads="1"/>
            </p:cNvPicPr>
            <p:nvPr/>
          </p:nvPicPr>
          <p:blipFill>
            <a:blip r:embed="rId6">
              <a:lum bright="-20000" contrast="40000"/>
            </a:blip>
            <a:srcRect l="38614"/>
            <a:stretch>
              <a:fillRect/>
            </a:stretch>
          </p:blipFill>
          <p:spPr bwMode="auto">
            <a:xfrm>
              <a:off x="0" y="2016"/>
              <a:ext cx="2976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Text Box 9"/>
            <p:cNvSpPr txBox="1">
              <a:spLocks noChangeArrowheads="1"/>
            </p:cNvSpPr>
            <p:nvPr/>
          </p:nvSpPr>
          <p:spPr bwMode="auto">
            <a:xfrm>
              <a:off x="0" y="2120"/>
              <a:ext cx="1296" cy="47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>
                  <a:latin typeface="Tahoma" pitchFamily="34" charset="0"/>
                </a:rPr>
                <a:t>электро-</a:t>
              </a:r>
            </a:p>
            <a:p>
              <a:pPr>
                <a:lnSpc>
                  <a:spcPct val="80000"/>
                </a:lnSpc>
              </a:pPr>
              <a:r>
                <a:rPr lang="ru-RU" sz="1800">
                  <a:latin typeface="Tahoma" pitchFamily="34" charset="0"/>
                </a:rPr>
                <a:t>чувствительный</a:t>
              </a:r>
            </a:p>
            <a:p>
              <a:pPr>
                <a:lnSpc>
                  <a:spcPct val="80000"/>
                </a:lnSpc>
              </a:pPr>
              <a:r>
                <a:rPr lang="en-US" sz="1800">
                  <a:latin typeface="Tahoma" pitchFamily="34" charset="0"/>
                </a:rPr>
                <a:t>Na</a:t>
              </a:r>
              <a:r>
                <a:rPr lang="en-US" sz="1800" baseline="30000">
                  <a:latin typeface="Tahoma" pitchFamily="34" charset="0"/>
                </a:rPr>
                <a:t>+</a:t>
              </a:r>
              <a:r>
                <a:rPr lang="en-US" sz="1800">
                  <a:latin typeface="Tahoma" pitchFamily="34" charset="0"/>
                </a:rPr>
                <a:t>-</a:t>
              </a:r>
              <a:r>
                <a:rPr lang="ru-RU" sz="1800">
                  <a:latin typeface="Tahoma" pitchFamily="34" charset="0"/>
                </a:rPr>
                <a:t>канал</a:t>
              </a:r>
            </a:p>
          </p:txBody>
        </p:sp>
        <p:sp>
          <p:nvSpPr>
            <p:cNvPr id="27660" name="Line 10"/>
            <p:cNvSpPr>
              <a:spLocks noChangeShapeType="1"/>
            </p:cNvSpPr>
            <p:nvPr/>
          </p:nvSpPr>
          <p:spPr bwMode="auto">
            <a:xfrm>
              <a:off x="1056" y="2544"/>
              <a:ext cx="9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67200" y="311150"/>
            <a:ext cx="4876800" cy="2225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ahoma" pitchFamily="34" charset="0"/>
              </a:rPr>
              <a:t>В результате действия токсина прекра- щается генерация и проведение ПД: сначала – по периферическим нервам</a:t>
            </a:r>
          </a:p>
          <a:p>
            <a:r>
              <a:rPr lang="ru-RU" sz="2000">
                <a:latin typeface="Tahoma" pitchFamily="34" charset="0"/>
              </a:rPr>
              <a:t>(«иллюзии» кожной чувствительности,</a:t>
            </a:r>
          </a:p>
          <a:p>
            <a:r>
              <a:rPr lang="ru-RU" sz="2000">
                <a:latin typeface="Tahoma" pitchFamily="34" charset="0"/>
              </a:rPr>
              <a:t>параличи, нарушения зрения и слуха),</a:t>
            </a:r>
          </a:p>
          <a:p>
            <a:r>
              <a:rPr lang="ru-RU" sz="2000">
                <a:latin typeface="Tahoma" pitchFamily="34" charset="0"/>
              </a:rPr>
              <a:t>позже – потеря сознания; смерть от</a:t>
            </a:r>
          </a:p>
          <a:p>
            <a:r>
              <a:rPr lang="ru-RU" sz="2000">
                <a:latin typeface="Tahoma" pitchFamily="34" charset="0"/>
              </a:rPr>
              <a:t>остановки дыхания (см. сэр Дж. Кук).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smtClean="0"/>
              <a:t>шеф-повар, случается, уступает просьбам клиентов... И, как правило, никакой драмы не происходит. Тысячи, миллионы японцев едят фугу, приготовленную руками опытных поваров, потребляя около полутора тонн этой рыбы в год. Но иногда все же случается такое: при полной ясности мысли вдруг немеют руки и ноги, человек теряет координацию движений, язык не слушается, человек не может внятно сообщить о беде окружающим…Затем наступает паралич двигательного аппарата и трагический финал - остановка дыхания.</a:t>
            </a:r>
          </a:p>
          <a:p>
            <a:endParaRPr lang="ru-RU" sz="1200" dirty="0" smtClean="0"/>
          </a:p>
          <a:p>
            <a:r>
              <a:rPr lang="ru-RU" sz="1200" dirty="0" smtClean="0"/>
              <a:t> Трудно установить, когда именно на японских островах стали употреблять в пищу ядовитую фугу. Вероятно, с древнейших времен. А вот первый случай знакомства с ней европейцев документально зафиксирован.</a:t>
            </a:r>
          </a:p>
          <a:p>
            <a:endParaRPr lang="ru-RU" sz="1200" dirty="0" smtClean="0"/>
          </a:p>
          <a:p>
            <a:r>
              <a:rPr lang="ru-RU" sz="1200" dirty="0" smtClean="0"/>
              <a:t> Это произошло во время второго кругосветного плавания знаменитого Джеймса Кука, у берегов только что открытого острова, получившего название Новая Каледония. Путешественники выменяли у туземцев необычную рыбу, которой очень заинтересовались находившиеся на борту натуралисты Дж. </a:t>
            </a:r>
            <a:r>
              <a:rPr lang="ru-RU" sz="1200" dirty="0" err="1" smtClean="0"/>
              <a:t>Рейнхольд</a:t>
            </a:r>
            <a:r>
              <a:rPr lang="ru-RU" sz="1200" dirty="0" smtClean="0"/>
              <a:t> </a:t>
            </a:r>
            <a:r>
              <a:rPr lang="ru-RU" sz="1200" dirty="0" err="1" smtClean="0"/>
              <a:t>Фостер</a:t>
            </a:r>
            <a:r>
              <a:rPr lang="ru-RU" sz="1200" dirty="0" smtClean="0"/>
              <a:t> и его сын Джордж. К счастью, рисование и описание рыбы отняло много времени, и на камбуз отправили – а потом подали к столу - небольшую порцию рыбы. «Около трех часов пополуночи нас охватила необыкновенная слабость во всех членах, - записал впоследствии в дневнике капитан Кук, - Я почти полностью потерял ощущение чувств, так же не мог я отличить легкое тело от тяжелого, горшок с квартой воды и перо были равны в моих руках. Каждый из нас предался рвоте, и после этого выступил обильный пот, который принес великое облегчение. Поутру одну из свиней, пожравших внутренности рыбы, нашли мертвой».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1DBFB2-D260-4033-804D-845378A65C0E}" type="slidenum">
              <a:rPr lang="ru-RU" smtClean="0"/>
              <a:pPr/>
              <a:t>35</a:t>
            </a:fld>
            <a:endParaRPr lang="ru-RU" smtClean="0"/>
          </a:p>
        </p:txBody>
      </p:sp>
      <p:pic>
        <p:nvPicPr>
          <p:cNvPr id="28675" name="Picture 2" descr="саров017"/>
          <p:cNvPicPr>
            <a:picLocks noChangeAspect="1" noChangeArrowheads="1"/>
          </p:cNvPicPr>
          <p:nvPr/>
        </p:nvPicPr>
        <p:blipFill>
          <a:blip r:embed="rId3"/>
          <a:srcRect l="8511" t="7631" r="6383" b="23688"/>
          <a:stretch>
            <a:fillRect/>
          </a:stretch>
        </p:blipFill>
        <p:spPr bwMode="auto">
          <a:xfrm>
            <a:off x="1524000" y="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511800" y="177800"/>
            <a:ext cx="3327400" cy="3937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latin typeface="Tahoma" pitchFamily="34" charset="0"/>
              </a:rPr>
              <a:t>ТЕА – тетраэтиламмоний: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ahoma" pitchFamily="34" charset="0"/>
              </a:rPr>
              <a:t>работает как «пробка» по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ahoma" pitchFamily="34" charset="0"/>
              </a:rPr>
              <a:t>отношению к </a:t>
            </a:r>
            <a:r>
              <a:rPr lang="ru-RU" sz="2000" dirty="0" err="1">
                <a:latin typeface="Tahoma" pitchFamily="34" charset="0"/>
              </a:rPr>
              <a:t>К</a:t>
            </a:r>
            <a:r>
              <a:rPr lang="ru-RU" sz="2000" baseline="30000" dirty="0" err="1">
                <a:latin typeface="Tahoma" pitchFamily="34" charset="0"/>
              </a:rPr>
              <a:t>+</a:t>
            </a:r>
            <a:r>
              <a:rPr lang="ru-RU" sz="2000" dirty="0" err="1">
                <a:latin typeface="Tahoma" pitchFamily="34" charset="0"/>
              </a:rPr>
              <a:t>-каналу</a:t>
            </a:r>
            <a:r>
              <a:rPr lang="ru-RU" sz="2000" dirty="0">
                <a:latin typeface="Tahom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ahoma" pitchFamily="34" charset="0"/>
              </a:rPr>
              <a:t>В результате восходящая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ahoma" pitchFamily="34" charset="0"/>
              </a:rPr>
              <a:t>фаза ПД изменяется мало,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ahoma" pitchFamily="34" charset="0"/>
              </a:rPr>
              <a:t>нисходящая – затягивает-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latin typeface="Tahoma" pitchFamily="34" charset="0"/>
              </a:rPr>
              <a:t>ся</a:t>
            </a:r>
            <a:r>
              <a:rPr lang="ru-RU" sz="2000" dirty="0">
                <a:latin typeface="Tahoma" pitchFamily="34" charset="0"/>
              </a:rPr>
              <a:t> до 50 и </a:t>
            </a:r>
            <a:r>
              <a:rPr lang="en-US" sz="2000" dirty="0">
                <a:latin typeface="Tahoma" pitchFamily="34" charset="0"/>
              </a:rPr>
              <a:t>&gt;</a:t>
            </a:r>
            <a:r>
              <a:rPr lang="ru-RU" sz="2000" dirty="0">
                <a:latin typeface="Tahoma" pitchFamily="34" charset="0"/>
              </a:rPr>
              <a:t> мс</a:t>
            </a:r>
            <a:r>
              <a:rPr lang="en-US" sz="2000" dirty="0">
                <a:latin typeface="Tahoma" pitchFamily="34" charset="0"/>
              </a:rPr>
              <a:t> (</a:t>
            </a:r>
            <a:r>
              <a:rPr lang="ru-RU" sz="2000" dirty="0" err="1">
                <a:latin typeface="Tahoma" pitchFamily="34" charset="0"/>
              </a:rPr>
              <a:t>реполя</a:t>
            </a:r>
            <a:r>
              <a:rPr lang="ru-RU" sz="2000" dirty="0">
                <a:latin typeface="Tahoma" pitchFamily="34" charset="0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latin typeface="Tahoma" pitchFamily="34" charset="0"/>
              </a:rPr>
              <a:t>ризация</a:t>
            </a:r>
            <a:r>
              <a:rPr lang="ru-RU" sz="2000" dirty="0">
                <a:latin typeface="Tahoma" pitchFamily="34" charset="0"/>
              </a:rPr>
              <a:t> происходит за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ahoma" pitchFamily="34" charset="0"/>
              </a:rPr>
              <a:t>счет постоянно открытых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latin typeface="Tahoma" pitchFamily="34" charset="0"/>
              </a:rPr>
              <a:t>К</a:t>
            </a:r>
            <a:r>
              <a:rPr lang="ru-RU" sz="2000" baseline="30000" dirty="0" err="1">
                <a:latin typeface="Tahoma" pitchFamily="34" charset="0"/>
              </a:rPr>
              <a:t>+</a:t>
            </a:r>
            <a:r>
              <a:rPr lang="ru-RU" sz="2000" dirty="0" err="1">
                <a:latin typeface="Tahoma" pitchFamily="34" charset="0"/>
              </a:rPr>
              <a:t>-каналов</a:t>
            </a:r>
            <a:r>
              <a:rPr lang="ru-RU" sz="2000" dirty="0">
                <a:latin typeface="Tahoma" pitchFamily="34" charset="0"/>
              </a:rPr>
              <a:t>, которых при-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ahoma" pitchFamily="34" charset="0"/>
              </a:rPr>
              <a:t>мерно в 100 раз </a:t>
            </a:r>
            <a:r>
              <a:rPr lang="en-US" sz="2000" dirty="0">
                <a:latin typeface="Tahoma" pitchFamily="34" charset="0"/>
              </a:rPr>
              <a:t>&lt;</a:t>
            </a:r>
            <a:r>
              <a:rPr lang="ru-RU" sz="2000" dirty="0">
                <a:latin typeface="Tahoma" pitchFamily="34" charset="0"/>
              </a:rPr>
              <a:t>, чем </a:t>
            </a:r>
          </a:p>
          <a:p>
            <a:pPr>
              <a:lnSpc>
                <a:spcPct val="90000"/>
              </a:lnSpc>
            </a:pPr>
            <a:r>
              <a:rPr lang="ru-RU" sz="2000" dirty="0" err="1">
                <a:latin typeface="Tahoma" pitchFamily="34" charset="0"/>
              </a:rPr>
              <a:t>электрочувствительных</a:t>
            </a:r>
            <a:r>
              <a:rPr lang="ru-RU" sz="2000" dirty="0">
                <a:latin typeface="Tahoma" pitchFamily="34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ahoma" pitchFamily="34" charset="0"/>
              </a:rPr>
              <a:t>ТЭА вызывает глубокую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ahoma" pitchFamily="34" charset="0"/>
              </a:rPr>
              <a:t>потерю сознания.</a:t>
            </a:r>
          </a:p>
        </p:txBody>
      </p:sp>
      <p:pic>
        <p:nvPicPr>
          <p:cNvPr id="28677" name="Picture 7" descr="саров008"/>
          <p:cNvPicPr>
            <a:picLocks noChangeAspect="1" noChangeArrowheads="1"/>
          </p:cNvPicPr>
          <p:nvPr/>
        </p:nvPicPr>
        <p:blipFill>
          <a:blip r:embed="rId4">
            <a:lum bright="-20000" contrast="60000"/>
          </a:blip>
          <a:srcRect l="48590" r="23228" b="18373"/>
          <a:stretch>
            <a:fillRect/>
          </a:stretch>
        </p:blipFill>
        <p:spPr bwMode="auto">
          <a:xfrm>
            <a:off x="533400" y="2438400"/>
            <a:ext cx="301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Freeform 5"/>
          <p:cNvSpPr>
            <a:spLocks/>
          </p:cNvSpPr>
          <p:nvPr/>
        </p:nvSpPr>
        <p:spPr bwMode="auto">
          <a:xfrm>
            <a:off x="1790700" y="3155950"/>
            <a:ext cx="614363" cy="711200"/>
          </a:xfrm>
          <a:custGeom>
            <a:avLst/>
            <a:gdLst>
              <a:gd name="T0" fmla="*/ 0 w 387"/>
              <a:gd name="T1" fmla="*/ 226 h 448"/>
              <a:gd name="T2" fmla="*/ 12 w 387"/>
              <a:gd name="T3" fmla="*/ 229 h 448"/>
              <a:gd name="T4" fmla="*/ 15 w 387"/>
              <a:gd name="T5" fmla="*/ 244 h 448"/>
              <a:gd name="T6" fmla="*/ 39 w 387"/>
              <a:gd name="T7" fmla="*/ 286 h 448"/>
              <a:gd name="T8" fmla="*/ 60 w 387"/>
              <a:gd name="T9" fmla="*/ 307 h 448"/>
              <a:gd name="T10" fmla="*/ 69 w 387"/>
              <a:gd name="T11" fmla="*/ 313 h 448"/>
              <a:gd name="T12" fmla="*/ 96 w 387"/>
              <a:gd name="T13" fmla="*/ 340 h 448"/>
              <a:gd name="T14" fmla="*/ 126 w 387"/>
              <a:gd name="T15" fmla="*/ 370 h 448"/>
              <a:gd name="T16" fmla="*/ 171 w 387"/>
              <a:gd name="T17" fmla="*/ 415 h 448"/>
              <a:gd name="T18" fmla="*/ 213 w 387"/>
              <a:gd name="T19" fmla="*/ 448 h 448"/>
              <a:gd name="T20" fmla="*/ 228 w 387"/>
              <a:gd name="T21" fmla="*/ 433 h 448"/>
              <a:gd name="T22" fmla="*/ 246 w 387"/>
              <a:gd name="T23" fmla="*/ 415 h 448"/>
              <a:gd name="T24" fmla="*/ 267 w 387"/>
              <a:gd name="T25" fmla="*/ 370 h 448"/>
              <a:gd name="T26" fmla="*/ 294 w 387"/>
              <a:gd name="T27" fmla="*/ 331 h 448"/>
              <a:gd name="T28" fmla="*/ 309 w 387"/>
              <a:gd name="T29" fmla="*/ 307 h 448"/>
              <a:gd name="T30" fmla="*/ 327 w 387"/>
              <a:gd name="T31" fmla="*/ 301 h 448"/>
              <a:gd name="T32" fmla="*/ 363 w 387"/>
              <a:gd name="T33" fmla="*/ 283 h 448"/>
              <a:gd name="T34" fmla="*/ 387 w 387"/>
              <a:gd name="T35" fmla="*/ 265 h 448"/>
              <a:gd name="T36" fmla="*/ 369 w 387"/>
              <a:gd name="T37" fmla="*/ 232 h 448"/>
              <a:gd name="T38" fmla="*/ 336 w 387"/>
              <a:gd name="T39" fmla="*/ 193 h 448"/>
              <a:gd name="T40" fmla="*/ 312 w 387"/>
              <a:gd name="T41" fmla="*/ 145 h 448"/>
              <a:gd name="T42" fmla="*/ 291 w 387"/>
              <a:gd name="T43" fmla="*/ 121 h 448"/>
              <a:gd name="T44" fmla="*/ 273 w 387"/>
              <a:gd name="T45" fmla="*/ 103 h 448"/>
              <a:gd name="T46" fmla="*/ 240 w 387"/>
              <a:gd name="T47" fmla="*/ 52 h 448"/>
              <a:gd name="T48" fmla="*/ 216 w 387"/>
              <a:gd name="T49" fmla="*/ 25 h 448"/>
              <a:gd name="T50" fmla="*/ 207 w 387"/>
              <a:gd name="T51" fmla="*/ 16 h 448"/>
              <a:gd name="T52" fmla="*/ 183 w 387"/>
              <a:gd name="T53" fmla="*/ 4 h 448"/>
              <a:gd name="T54" fmla="*/ 153 w 387"/>
              <a:gd name="T55" fmla="*/ 43 h 448"/>
              <a:gd name="T56" fmla="*/ 138 w 387"/>
              <a:gd name="T57" fmla="*/ 58 h 448"/>
              <a:gd name="T58" fmla="*/ 105 w 387"/>
              <a:gd name="T59" fmla="*/ 115 h 448"/>
              <a:gd name="T60" fmla="*/ 81 w 387"/>
              <a:gd name="T61" fmla="*/ 151 h 448"/>
              <a:gd name="T62" fmla="*/ 54 w 387"/>
              <a:gd name="T63" fmla="*/ 166 h 448"/>
              <a:gd name="T64" fmla="*/ 0 w 387"/>
              <a:gd name="T65" fmla="*/ 226 h 4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7"/>
              <a:gd name="T100" fmla="*/ 0 h 448"/>
              <a:gd name="T101" fmla="*/ 387 w 387"/>
              <a:gd name="T102" fmla="*/ 448 h 4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7" h="448">
                <a:moveTo>
                  <a:pt x="0" y="226"/>
                </a:moveTo>
                <a:cubicBezTo>
                  <a:pt x="4" y="227"/>
                  <a:pt x="9" y="226"/>
                  <a:pt x="12" y="229"/>
                </a:cubicBezTo>
                <a:cubicBezTo>
                  <a:pt x="15" y="233"/>
                  <a:pt x="14" y="239"/>
                  <a:pt x="15" y="244"/>
                </a:cubicBezTo>
                <a:cubicBezTo>
                  <a:pt x="19" y="259"/>
                  <a:pt x="26" y="277"/>
                  <a:pt x="39" y="286"/>
                </a:cubicBezTo>
                <a:cubicBezTo>
                  <a:pt x="44" y="302"/>
                  <a:pt x="39" y="293"/>
                  <a:pt x="60" y="307"/>
                </a:cubicBezTo>
                <a:cubicBezTo>
                  <a:pt x="63" y="309"/>
                  <a:pt x="69" y="313"/>
                  <a:pt x="69" y="313"/>
                </a:cubicBezTo>
                <a:cubicBezTo>
                  <a:pt x="75" y="330"/>
                  <a:pt x="82" y="331"/>
                  <a:pt x="96" y="340"/>
                </a:cubicBezTo>
                <a:cubicBezTo>
                  <a:pt x="103" y="351"/>
                  <a:pt x="115" y="363"/>
                  <a:pt x="126" y="370"/>
                </a:cubicBezTo>
                <a:cubicBezTo>
                  <a:pt x="133" y="391"/>
                  <a:pt x="153" y="403"/>
                  <a:pt x="171" y="415"/>
                </a:cubicBezTo>
                <a:cubicBezTo>
                  <a:pt x="187" y="426"/>
                  <a:pt x="191" y="441"/>
                  <a:pt x="213" y="448"/>
                </a:cubicBezTo>
                <a:cubicBezTo>
                  <a:pt x="225" y="429"/>
                  <a:pt x="212" y="448"/>
                  <a:pt x="228" y="433"/>
                </a:cubicBezTo>
                <a:cubicBezTo>
                  <a:pt x="234" y="427"/>
                  <a:pt x="246" y="415"/>
                  <a:pt x="246" y="415"/>
                </a:cubicBezTo>
                <a:cubicBezTo>
                  <a:pt x="252" y="396"/>
                  <a:pt x="249" y="382"/>
                  <a:pt x="267" y="370"/>
                </a:cubicBezTo>
                <a:cubicBezTo>
                  <a:pt x="271" y="342"/>
                  <a:pt x="274" y="345"/>
                  <a:pt x="294" y="331"/>
                </a:cubicBezTo>
                <a:cubicBezTo>
                  <a:pt x="299" y="316"/>
                  <a:pt x="296" y="313"/>
                  <a:pt x="309" y="307"/>
                </a:cubicBezTo>
                <a:cubicBezTo>
                  <a:pt x="315" y="304"/>
                  <a:pt x="327" y="301"/>
                  <a:pt x="327" y="301"/>
                </a:cubicBezTo>
                <a:cubicBezTo>
                  <a:pt x="340" y="288"/>
                  <a:pt x="344" y="286"/>
                  <a:pt x="363" y="283"/>
                </a:cubicBezTo>
                <a:cubicBezTo>
                  <a:pt x="374" y="276"/>
                  <a:pt x="380" y="276"/>
                  <a:pt x="387" y="265"/>
                </a:cubicBezTo>
                <a:cubicBezTo>
                  <a:pt x="384" y="247"/>
                  <a:pt x="384" y="242"/>
                  <a:pt x="369" y="232"/>
                </a:cubicBezTo>
                <a:cubicBezTo>
                  <a:pt x="365" y="219"/>
                  <a:pt x="348" y="201"/>
                  <a:pt x="336" y="193"/>
                </a:cubicBezTo>
                <a:cubicBezTo>
                  <a:pt x="330" y="174"/>
                  <a:pt x="329" y="157"/>
                  <a:pt x="312" y="145"/>
                </a:cubicBezTo>
                <a:cubicBezTo>
                  <a:pt x="306" y="136"/>
                  <a:pt x="298" y="129"/>
                  <a:pt x="291" y="121"/>
                </a:cubicBezTo>
                <a:cubicBezTo>
                  <a:pt x="285" y="115"/>
                  <a:pt x="273" y="103"/>
                  <a:pt x="273" y="103"/>
                </a:cubicBezTo>
                <a:cubicBezTo>
                  <a:pt x="266" y="81"/>
                  <a:pt x="260" y="65"/>
                  <a:pt x="240" y="52"/>
                </a:cubicBezTo>
                <a:cubicBezTo>
                  <a:pt x="229" y="36"/>
                  <a:pt x="237" y="46"/>
                  <a:pt x="216" y="25"/>
                </a:cubicBezTo>
                <a:cubicBezTo>
                  <a:pt x="213" y="22"/>
                  <a:pt x="207" y="16"/>
                  <a:pt x="207" y="16"/>
                </a:cubicBezTo>
                <a:cubicBezTo>
                  <a:pt x="202" y="1"/>
                  <a:pt x="198" y="0"/>
                  <a:pt x="183" y="4"/>
                </a:cubicBezTo>
                <a:cubicBezTo>
                  <a:pt x="167" y="14"/>
                  <a:pt x="170" y="32"/>
                  <a:pt x="153" y="43"/>
                </a:cubicBezTo>
                <a:cubicBezTo>
                  <a:pt x="149" y="49"/>
                  <a:pt x="142" y="52"/>
                  <a:pt x="138" y="58"/>
                </a:cubicBezTo>
                <a:cubicBezTo>
                  <a:pt x="123" y="82"/>
                  <a:pt x="135" y="95"/>
                  <a:pt x="105" y="115"/>
                </a:cubicBezTo>
                <a:cubicBezTo>
                  <a:pt x="98" y="125"/>
                  <a:pt x="91" y="143"/>
                  <a:pt x="81" y="151"/>
                </a:cubicBezTo>
                <a:cubicBezTo>
                  <a:pt x="73" y="158"/>
                  <a:pt x="63" y="160"/>
                  <a:pt x="54" y="166"/>
                </a:cubicBezTo>
                <a:cubicBezTo>
                  <a:pt x="45" y="192"/>
                  <a:pt x="25" y="214"/>
                  <a:pt x="0" y="226"/>
                </a:cubicBez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Freeform 6"/>
          <p:cNvSpPr>
            <a:spLocks/>
          </p:cNvSpPr>
          <p:nvPr/>
        </p:nvSpPr>
        <p:spPr bwMode="auto">
          <a:xfrm>
            <a:off x="4724400" y="203200"/>
            <a:ext cx="614363" cy="711200"/>
          </a:xfrm>
          <a:custGeom>
            <a:avLst/>
            <a:gdLst>
              <a:gd name="T0" fmla="*/ 0 w 387"/>
              <a:gd name="T1" fmla="*/ 226 h 448"/>
              <a:gd name="T2" fmla="*/ 12 w 387"/>
              <a:gd name="T3" fmla="*/ 229 h 448"/>
              <a:gd name="T4" fmla="*/ 15 w 387"/>
              <a:gd name="T5" fmla="*/ 244 h 448"/>
              <a:gd name="T6" fmla="*/ 39 w 387"/>
              <a:gd name="T7" fmla="*/ 286 h 448"/>
              <a:gd name="T8" fmla="*/ 60 w 387"/>
              <a:gd name="T9" fmla="*/ 307 h 448"/>
              <a:gd name="T10" fmla="*/ 69 w 387"/>
              <a:gd name="T11" fmla="*/ 313 h 448"/>
              <a:gd name="T12" fmla="*/ 96 w 387"/>
              <a:gd name="T13" fmla="*/ 340 h 448"/>
              <a:gd name="T14" fmla="*/ 126 w 387"/>
              <a:gd name="T15" fmla="*/ 370 h 448"/>
              <a:gd name="T16" fmla="*/ 171 w 387"/>
              <a:gd name="T17" fmla="*/ 415 h 448"/>
              <a:gd name="T18" fmla="*/ 213 w 387"/>
              <a:gd name="T19" fmla="*/ 448 h 448"/>
              <a:gd name="T20" fmla="*/ 228 w 387"/>
              <a:gd name="T21" fmla="*/ 433 h 448"/>
              <a:gd name="T22" fmla="*/ 246 w 387"/>
              <a:gd name="T23" fmla="*/ 415 h 448"/>
              <a:gd name="T24" fmla="*/ 267 w 387"/>
              <a:gd name="T25" fmla="*/ 370 h 448"/>
              <a:gd name="T26" fmla="*/ 294 w 387"/>
              <a:gd name="T27" fmla="*/ 331 h 448"/>
              <a:gd name="T28" fmla="*/ 309 w 387"/>
              <a:gd name="T29" fmla="*/ 307 h 448"/>
              <a:gd name="T30" fmla="*/ 327 w 387"/>
              <a:gd name="T31" fmla="*/ 301 h 448"/>
              <a:gd name="T32" fmla="*/ 363 w 387"/>
              <a:gd name="T33" fmla="*/ 283 h 448"/>
              <a:gd name="T34" fmla="*/ 387 w 387"/>
              <a:gd name="T35" fmla="*/ 265 h 448"/>
              <a:gd name="T36" fmla="*/ 369 w 387"/>
              <a:gd name="T37" fmla="*/ 232 h 448"/>
              <a:gd name="T38" fmla="*/ 336 w 387"/>
              <a:gd name="T39" fmla="*/ 193 h 448"/>
              <a:gd name="T40" fmla="*/ 312 w 387"/>
              <a:gd name="T41" fmla="*/ 145 h 448"/>
              <a:gd name="T42" fmla="*/ 291 w 387"/>
              <a:gd name="T43" fmla="*/ 121 h 448"/>
              <a:gd name="T44" fmla="*/ 273 w 387"/>
              <a:gd name="T45" fmla="*/ 103 h 448"/>
              <a:gd name="T46" fmla="*/ 240 w 387"/>
              <a:gd name="T47" fmla="*/ 52 h 448"/>
              <a:gd name="T48" fmla="*/ 216 w 387"/>
              <a:gd name="T49" fmla="*/ 25 h 448"/>
              <a:gd name="T50" fmla="*/ 207 w 387"/>
              <a:gd name="T51" fmla="*/ 16 h 448"/>
              <a:gd name="T52" fmla="*/ 183 w 387"/>
              <a:gd name="T53" fmla="*/ 4 h 448"/>
              <a:gd name="T54" fmla="*/ 153 w 387"/>
              <a:gd name="T55" fmla="*/ 43 h 448"/>
              <a:gd name="T56" fmla="*/ 138 w 387"/>
              <a:gd name="T57" fmla="*/ 58 h 448"/>
              <a:gd name="T58" fmla="*/ 105 w 387"/>
              <a:gd name="T59" fmla="*/ 115 h 448"/>
              <a:gd name="T60" fmla="*/ 81 w 387"/>
              <a:gd name="T61" fmla="*/ 151 h 448"/>
              <a:gd name="T62" fmla="*/ 54 w 387"/>
              <a:gd name="T63" fmla="*/ 166 h 448"/>
              <a:gd name="T64" fmla="*/ 0 w 387"/>
              <a:gd name="T65" fmla="*/ 226 h 4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7"/>
              <a:gd name="T100" fmla="*/ 0 h 448"/>
              <a:gd name="T101" fmla="*/ 387 w 387"/>
              <a:gd name="T102" fmla="*/ 448 h 4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7" h="448">
                <a:moveTo>
                  <a:pt x="0" y="226"/>
                </a:moveTo>
                <a:cubicBezTo>
                  <a:pt x="4" y="227"/>
                  <a:pt x="9" y="226"/>
                  <a:pt x="12" y="229"/>
                </a:cubicBezTo>
                <a:cubicBezTo>
                  <a:pt x="15" y="233"/>
                  <a:pt x="14" y="239"/>
                  <a:pt x="15" y="244"/>
                </a:cubicBezTo>
                <a:cubicBezTo>
                  <a:pt x="19" y="259"/>
                  <a:pt x="26" y="277"/>
                  <a:pt x="39" y="286"/>
                </a:cubicBezTo>
                <a:cubicBezTo>
                  <a:pt x="44" y="302"/>
                  <a:pt x="39" y="293"/>
                  <a:pt x="60" y="307"/>
                </a:cubicBezTo>
                <a:cubicBezTo>
                  <a:pt x="63" y="309"/>
                  <a:pt x="69" y="313"/>
                  <a:pt x="69" y="313"/>
                </a:cubicBezTo>
                <a:cubicBezTo>
                  <a:pt x="75" y="330"/>
                  <a:pt x="82" y="331"/>
                  <a:pt x="96" y="340"/>
                </a:cubicBezTo>
                <a:cubicBezTo>
                  <a:pt x="103" y="351"/>
                  <a:pt x="115" y="363"/>
                  <a:pt x="126" y="370"/>
                </a:cubicBezTo>
                <a:cubicBezTo>
                  <a:pt x="133" y="391"/>
                  <a:pt x="153" y="403"/>
                  <a:pt x="171" y="415"/>
                </a:cubicBezTo>
                <a:cubicBezTo>
                  <a:pt x="187" y="426"/>
                  <a:pt x="191" y="441"/>
                  <a:pt x="213" y="448"/>
                </a:cubicBezTo>
                <a:cubicBezTo>
                  <a:pt x="225" y="429"/>
                  <a:pt x="212" y="448"/>
                  <a:pt x="228" y="433"/>
                </a:cubicBezTo>
                <a:cubicBezTo>
                  <a:pt x="234" y="427"/>
                  <a:pt x="246" y="415"/>
                  <a:pt x="246" y="415"/>
                </a:cubicBezTo>
                <a:cubicBezTo>
                  <a:pt x="252" y="396"/>
                  <a:pt x="249" y="382"/>
                  <a:pt x="267" y="370"/>
                </a:cubicBezTo>
                <a:cubicBezTo>
                  <a:pt x="271" y="342"/>
                  <a:pt x="274" y="345"/>
                  <a:pt x="294" y="331"/>
                </a:cubicBezTo>
                <a:cubicBezTo>
                  <a:pt x="299" y="316"/>
                  <a:pt x="296" y="313"/>
                  <a:pt x="309" y="307"/>
                </a:cubicBezTo>
                <a:cubicBezTo>
                  <a:pt x="315" y="304"/>
                  <a:pt x="327" y="301"/>
                  <a:pt x="327" y="301"/>
                </a:cubicBezTo>
                <a:cubicBezTo>
                  <a:pt x="340" y="288"/>
                  <a:pt x="344" y="286"/>
                  <a:pt x="363" y="283"/>
                </a:cubicBezTo>
                <a:cubicBezTo>
                  <a:pt x="374" y="276"/>
                  <a:pt x="380" y="276"/>
                  <a:pt x="387" y="265"/>
                </a:cubicBezTo>
                <a:cubicBezTo>
                  <a:pt x="384" y="247"/>
                  <a:pt x="384" y="242"/>
                  <a:pt x="369" y="232"/>
                </a:cubicBezTo>
                <a:cubicBezTo>
                  <a:pt x="365" y="219"/>
                  <a:pt x="348" y="201"/>
                  <a:pt x="336" y="193"/>
                </a:cubicBezTo>
                <a:cubicBezTo>
                  <a:pt x="330" y="174"/>
                  <a:pt x="329" y="157"/>
                  <a:pt x="312" y="145"/>
                </a:cubicBezTo>
                <a:cubicBezTo>
                  <a:pt x="306" y="136"/>
                  <a:pt x="298" y="129"/>
                  <a:pt x="291" y="121"/>
                </a:cubicBezTo>
                <a:cubicBezTo>
                  <a:pt x="285" y="115"/>
                  <a:pt x="273" y="103"/>
                  <a:pt x="273" y="103"/>
                </a:cubicBezTo>
                <a:cubicBezTo>
                  <a:pt x="266" y="81"/>
                  <a:pt x="260" y="65"/>
                  <a:pt x="240" y="52"/>
                </a:cubicBezTo>
                <a:cubicBezTo>
                  <a:pt x="229" y="36"/>
                  <a:pt x="237" y="46"/>
                  <a:pt x="216" y="25"/>
                </a:cubicBezTo>
                <a:cubicBezTo>
                  <a:pt x="213" y="22"/>
                  <a:pt x="207" y="16"/>
                  <a:pt x="207" y="16"/>
                </a:cubicBezTo>
                <a:cubicBezTo>
                  <a:pt x="202" y="1"/>
                  <a:pt x="198" y="0"/>
                  <a:pt x="183" y="4"/>
                </a:cubicBezTo>
                <a:cubicBezTo>
                  <a:pt x="167" y="14"/>
                  <a:pt x="170" y="32"/>
                  <a:pt x="153" y="43"/>
                </a:cubicBezTo>
                <a:cubicBezTo>
                  <a:pt x="149" y="49"/>
                  <a:pt x="142" y="52"/>
                  <a:pt x="138" y="58"/>
                </a:cubicBezTo>
                <a:cubicBezTo>
                  <a:pt x="123" y="82"/>
                  <a:pt x="135" y="95"/>
                  <a:pt x="105" y="115"/>
                </a:cubicBezTo>
                <a:cubicBezTo>
                  <a:pt x="98" y="125"/>
                  <a:pt x="91" y="143"/>
                  <a:pt x="81" y="151"/>
                </a:cubicBezTo>
                <a:cubicBezTo>
                  <a:pt x="73" y="158"/>
                  <a:pt x="63" y="160"/>
                  <a:pt x="54" y="166"/>
                </a:cubicBezTo>
                <a:cubicBezTo>
                  <a:pt x="45" y="192"/>
                  <a:pt x="25" y="214"/>
                  <a:pt x="0" y="226"/>
                </a:cubicBez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100000">
                <a:srgbClr val="008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2971800"/>
            <a:ext cx="5410200" cy="3749675"/>
            <a:chOff x="2064" y="1872"/>
            <a:chExt cx="3408" cy="2362"/>
          </a:xfrm>
        </p:grpSpPr>
        <p:sp>
          <p:nvSpPr>
            <p:cNvPr id="28684" name="Line 7"/>
            <p:cNvSpPr>
              <a:spLocks noChangeShapeType="1"/>
            </p:cNvSpPr>
            <p:nvPr/>
          </p:nvSpPr>
          <p:spPr bwMode="auto">
            <a:xfrm>
              <a:off x="2592" y="393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Freeform 8"/>
            <p:cNvSpPr>
              <a:spLocks/>
            </p:cNvSpPr>
            <p:nvPr/>
          </p:nvSpPr>
          <p:spPr bwMode="auto">
            <a:xfrm>
              <a:off x="2592" y="1872"/>
              <a:ext cx="48" cy="2064"/>
            </a:xfrm>
            <a:custGeom>
              <a:avLst/>
              <a:gdLst>
                <a:gd name="T0" fmla="*/ 0 w 240"/>
                <a:gd name="T1" fmla="*/ 1920 h 1920"/>
                <a:gd name="T2" fmla="*/ 96 w 240"/>
                <a:gd name="T3" fmla="*/ 0 h 1920"/>
                <a:gd name="T4" fmla="*/ 240 w 240"/>
                <a:gd name="T5" fmla="*/ 1920 h 1920"/>
                <a:gd name="T6" fmla="*/ 0 60000 65536"/>
                <a:gd name="T7" fmla="*/ 0 60000 65536"/>
                <a:gd name="T8" fmla="*/ 0 60000 65536"/>
                <a:gd name="T9" fmla="*/ 0 w 240"/>
                <a:gd name="T10" fmla="*/ 0 h 1920"/>
                <a:gd name="T11" fmla="*/ 240 w 240"/>
                <a:gd name="T12" fmla="*/ 1920 h 19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0">
                  <a:moveTo>
                    <a:pt x="0" y="1920"/>
                  </a:moveTo>
                  <a:cubicBezTo>
                    <a:pt x="28" y="960"/>
                    <a:pt x="56" y="0"/>
                    <a:pt x="96" y="0"/>
                  </a:cubicBezTo>
                  <a:cubicBezTo>
                    <a:pt x="136" y="0"/>
                    <a:pt x="216" y="1600"/>
                    <a:pt x="240" y="1920"/>
                  </a:cubicBez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064" y="3984"/>
              <a:ext cx="1388" cy="25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chemeClr val="bg1"/>
                  </a:solidFill>
                  <a:latin typeface="Tahoma" pitchFamily="34" charset="0"/>
                </a:rPr>
                <a:t>ПД в норме: 1 мс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0" y="2578100"/>
            <a:ext cx="4343400" cy="3670300"/>
            <a:chOff x="3120" y="860"/>
            <a:chExt cx="2736" cy="2312"/>
          </a:xfrm>
        </p:grpSpPr>
        <p:sp>
          <p:nvSpPr>
            <p:cNvPr id="28682" name="Freeform 13"/>
            <p:cNvSpPr>
              <a:spLocks/>
            </p:cNvSpPr>
            <p:nvPr/>
          </p:nvSpPr>
          <p:spPr bwMode="auto">
            <a:xfrm>
              <a:off x="3120" y="860"/>
              <a:ext cx="2736" cy="2312"/>
            </a:xfrm>
            <a:custGeom>
              <a:avLst/>
              <a:gdLst>
                <a:gd name="T0" fmla="*/ 0 w 4992"/>
                <a:gd name="T1" fmla="*/ 2312 h 2312"/>
                <a:gd name="T2" fmla="*/ 48 w 4992"/>
                <a:gd name="T3" fmla="*/ 344 h 2312"/>
                <a:gd name="T4" fmla="*/ 48 w 4992"/>
                <a:gd name="T5" fmla="*/ 248 h 2312"/>
                <a:gd name="T6" fmla="*/ 96 w 4992"/>
                <a:gd name="T7" fmla="*/ 392 h 2312"/>
                <a:gd name="T8" fmla="*/ 192 w 4992"/>
                <a:gd name="T9" fmla="*/ 584 h 2312"/>
                <a:gd name="T10" fmla="*/ 336 w 4992"/>
                <a:gd name="T11" fmla="*/ 776 h 2312"/>
                <a:gd name="T12" fmla="*/ 576 w 4992"/>
                <a:gd name="T13" fmla="*/ 968 h 2312"/>
                <a:gd name="T14" fmla="*/ 1008 w 4992"/>
                <a:gd name="T15" fmla="*/ 1160 h 2312"/>
                <a:gd name="T16" fmla="*/ 1920 w 4992"/>
                <a:gd name="T17" fmla="*/ 1448 h 2312"/>
                <a:gd name="T18" fmla="*/ 4992 w 4992"/>
                <a:gd name="T19" fmla="*/ 2312 h 23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92"/>
                <a:gd name="T31" fmla="*/ 0 h 2312"/>
                <a:gd name="T32" fmla="*/ 4992 w 4992"/>
                <a:gd name="T33" fmla="*/ 2312 h 23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92" h="2312">
                  <a:moveTo>
                    <a:pt x="0" y="2312"/>
                  </a:moveTo>
                  <a:cubicBezTo>
                    <a:pt x="20" y="1500"/>
                    <a:pt x="40" y="688"/>
                    <a:pt x="48" y="344"/>
                  </a:cubicBezTo>
                  <a:cubicBezTo>
                    <a:pt x="56" y="0"/>
                    <a:pt x="40" y="240"/>
                    <a:pt x="48" y="248"/>
                  </a:cubicBezTo>
                  <a:cubicBezTo>
                    <a:pt x="56" y="256"/>
                    <a:pt x="72" y="336"/>
                    <a:pt x="96" y="392"/>
                  </a:cubicBezTo>
                  <a:cubicBezTo>
                    <a:pt x="120" y="448"/>
                    <a:pt x="152" y="520"/>
                    <a:pt x="192" y="584"/>
                  </a:cubicBezTo>
                  <a:cubicBezTo>
                    <a:pt x="232" y="648"/>
                    <a:pt x="272" y="712"/>
                    <a:pt x="336" y="776"/>
                  </a:cubicBezTo>
                  <a:cubicBezTo>
                    <a:pt x="400" y="840"/>
                    <a:pt x="464" y="904"/>
                    <a:pt x="576" y="968"/>
                  </a:cubicBezTo>
                  <a:cubicBezTo>
                    <a:pt x="688" y="1032"/>
                    <a:pt x="784" y="1080"/>
                    <a:pt x="1008" y="1160"/>
                  </a:cubicBezTo>
                  <a:cubicBezTo>
                    <a:pt x="1232" y="1240"/>
                    <a:pt x="1256" y="1256"/>
                    <a:pt x="1920" y="1448"/>
                  </a:cubicBezTo>
                  <a:cubicBezTo>
                    <a:pt x="2584" y="1640"/>
                    <a:pt x="4480" y="2168"/>
                    <a:pt x="4992" y="2312"/>
                  </a:cubicBez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Text Box 15"/>
            <p:cNvSpPr txBox="1">
              <a:spLocks noChangeArrowheads="1"/>
            </p:cNvSpPr>
            <p:nvPr/>
          </p:nvSpPr>
          <p:spPr bwMode="auto">
            <a:xfrm>
              <a:off x="3341" y="2754"/>
              <a:ext cx="1603" cy="366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>
                  <a:solidFill>
                    <a:schemeClr val="bg1"/>
                  </a:solidFill>
                  <a:latin typeface="Tahoma" pitchFamily="34" charset="0"/>
                </a:rPr>
                <a:t>«затянутый» ПД на </a:t>
              </a:r>
            </a:p>
            <a:p>
              <a:pPr>
                <a:lnSpc>
                  <a:spcPct val="80000"/>
                </a:lnSpc>
              </a:pPr>
              <a:r>
                <a:rPr lang="ru-RU" sz="2000">
                  <a:solidFill>
                    <a:schemeClr val="bg1"/>
                  </a:solidFill>
                  <a:latin typeface="Tahoma" pitchFamily="34" charset="0"/>
                </a:rPr>
                <a:t>фоне ТЕА: 50 мс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DCD8F2-5B96-408C-98BE-E8B80A8F370E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29699" name="Text Box 94"/>
          <p:cNvSpPr txBox="1">
            <a:spLocks noChangeArrowheads="1"/>
          </p:cNvSpPr>
          <p:nvPr/>
        </p:nvSpPr>
        <p:spPr bwMode="auto">
          <a:xfrm>
            <a:off x="482601" y="177800"/>
            <a:ext cx="8190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latin typeface="Tahoma" pitchFamily="34" charset="0"/>
              </a:rPr>
              <a:t>вклад </a:t>
            </a:r>
            <a:r>
              <a:rPr lang="en-US" sz="1800" dirty="0"/>
              <a:t>Na</a:t>
            </a:r>
            <a:r>
              <a:rPr lang="en-US" sz="1800" baseline="30000" dirty="0"/>
              <a:t>+</a:t>
            </a:r>
            <a:r>
              <a:rPr lang="en-US" sz="1800" dirty="0"/>
              <a:t>-K</a:t>
            </a:r>
            <a:r>
              <a:rPr lang="en-US" sz="1800" baseline="30000" dirty="0"/>
              <a:t>+</a:t>
            </a:r>
            <a:r>
              <a:rPr lang="ru-RU" sz="1800" dirty="0"/>
              <a:t>-</a:t>
            </a:r>
            <a:r>
              <a:rPr lang="ru-RU" sz="1800" dirty="0" err="1"/>
              <a:t>АТФазы</a:t>
            </a:r>
            <a:r>
              <a:rPr lang="ru-RU" sz="1800" dirty="0"/>
              <a:t> в поддержание </a:t>
            </a:r>
            <a:r>
              <a:rPr lang="ru-RU" sz="1800" dirty="0" smtClean="0"/>
              <a:t>МПП</a:t>
            </a:r>
            <a:r>
              <a:rPr lang="ru-RU" sz="1800" dirty="0"/>
              <a:t>, </a:t>
            </a:r>
          </a:p>
          <a:p>
            <a:pPr algn="just"/>
            <a:r>
              <a:rPr lang="ru-RU" sz="1800" smtClean="0"/>
              <a:t>и </a:t>
            </a:r>
            <a:r>
              <a:rPr lang="ru-RU" sz="1800" dirty="0"/>
              <a:t>ее важнейшей роли в «ликвидации последствий» ПД.</a:t>
            </a:r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653891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E3C1FB-2C24-4DC2-898F-74A777EFA6B4}" type="slidenum">
              <a:rPr lang="ru-RU" sz="1400"/>
              <a:pPr algn="r"/>
              <a:t>36</a:t>
            </a:fld>
            <a:endParaRPr lang="ru-RU" sz="1400"/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7148513" y="6251575"/>
            <a:ext cx="1995487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/>
              <a:t>среда</a:t>
            </a:r>
          </a:p>
        </p:txBody>
      </p:sp>
      <p:sp>
        <p:nvSpPr>
          <p:cNvPr id="29702" name="Freeform 4"/>
          <p:cNvSpPr>
            <a:spLocks/>
          </p:cNvSpPr>
          <p:nvPr/>
        </p:nvSpPr>
        <p:spPr bwMode="auto">
          <a:xfrm>
            <a:off x="4546600" y="3605213"/>
            <a:ext cx="4595813" cy="3252787"/>
          </a:xfrm>
          <a:custGeom>
            <a:avLst/>
            <a:gdLst>
              <a:gd name="T0" fmla="*/ 4595813 w 2895"/>
              <a:gd name="T1" fmla="*/ 76200 h 2049"/>
              <a:gd name="T2" fmla="*/ 3608388 w 2895"/>
              <a:gd name="T3" fmla="*/ 88900 h 2049"/>
              <a:gd name="T4" fmla="*/ 3332163 w 2895"/>
              <a:gd name="T5" fmla="*/ 123825 h 2049"/>
              <a:gd name="T6" fmla="*/ 3030538 w 2895"/>
              <a:gd name="T7" fmla="*/ 160337 h 2049"/>
              <a:gd name="T8" fmla="*/ 2946400 w 2895"/>
              <a:gd name="T9" fmla="*/ 173037 h 2049"/>
              <a:gd name="T10" fmla="*/ 2767013 w 2895"/>
              <a:gd name="T11" fmla="*/ 184150 h 2049"/>
              <a:gd name="T12" fmla="*/ 2428875 w 2895"/>
              <a:gd name="T13" fmla="*/ 280987 h 2049"/>
              <a:gd name="T14" fmla="*/ 2176463 w 2895"/>
              <a:gd name="T15" fmla="*/ 352425 h 2049"/>
              <a:gd name="T16" fmla="*/ 2008188 w 2895"/>
              <a:gd name="T17" fmla="*/ 412750 h 2049"/>
              <a:gd name="T18" fmla="*/ 1863725 w 2895"/>
              <a:gd name="T19" fmla="*/ 461962 h 2049"/>
              <a:gd name="T20" fmla="*/ 1671638 w 2895"/>
              <a:gd name="T21" fmla="*/ 533400 h 2049"/>
              <a:gd name="T22" fmla="*/ 1563688 w 2895"/>
              <a:gd name="T23" fmla="*/ 569912 h 2049"/>
              <a:gd name="T24" fmla="*/ 1430338 w 2895"/>
              <a:gd name="T25" fmla="*/ 641350 h 2049"/>
              <a:gd name="T26" fmla="*/ 1311275 w 2895"/>
              <a:gd name="T27" fmla="*/ 666750 h 2049"/>
              <a:gd name="T28" fmla="*/ 1166813 w 2895"/>
              <a:gd name="T29" fmla="*/ 762000 h 2049"/>
              <a:gd name="T30" fmla="*/ 1033463 w 2895"/>
              <a:gd name="T31" fmla="*/ 919162 h 2049"/>
              <a:gd name="T32" fmla="*/ 962025 w 2895"/>
              <a:gd name="T33" fmla="*/ 979487 h 2049"/>
              <a:gd name="T34" fmla="*/ 854075 w 2895"/>
              <a:gd name="T35" fmla="*/ 1182687 h 2049"/>
              <a:gd name="T36" fmla="*/ 768350 w 2895"/>
              <a:gd name="T37" fmla="*/ 1279525 h 2049"/>
              <a:gd name="T38" fmla="*/ 684213 w 2895"/>
              <a:gd name="T39" fmla="*/ 1387475 h 2049"/>
              <a:gd name="T40" fmla="*/ 612775 w 2895"/>
              <a:gd name="T41" fmla="*/ 1460499 h 2049"/>
              <a:gd name="T42" fmla="*/ 588963 w 2895"/>
              <a:gd name="T43" fmla="*/ 1508124 h 2049"/>
              <a:gd name="T44" fmla="*/ 552450 w 2895"/>
              <a:gd name="T45" fmla="*/ 1531937 h 2049"/>
              <a:gd name="T46" fmla="*/ 347663 w 2895"/>
              <a:gd name="T47" fmla="*/ 1749425 h 2049"/>
              <a:gd name="T48" fmla="*/ 252413 w 2895"/>
              <a:gd name="T49" fmla="*/ 1928812 h 2049"/>
              <a:gd name="T50" fmla="*/ 203200 w 2895"/>
              <a:gd name="T51" fmla="*/ 1989137 h 2049"/>
              <a:gd name="T52" fmla="*/ 192088 w 2895"/>
              <a:gd name="T53" fmla="*/ 2025649 h 2049"/>
              <a:gd name="T54" fmla="*/ 142875 w 2895"/>
              <a:gd name="T55" fmla="*/ 2109787 h 2049"/>
              <a:gd name="T56" fmla="*/ 95250 w 2895"/>
              <a:gd name="T57" fmla="*/ 2278062 h 2049"/>
              <a:gd name="T58" fmla="*/ 82550 w 2895"/>
              <a:gd name="T59" fmla="*/ 2314574 h 2049"/>
              <a:gd name="T60" fmla="*/ 11113 w 2895"/>
              <a:gd name="T61" fmla="*/ 2711449 h 2049"/>
              <a:gd name="T62" fmla="*/ 47625 w 2895"/>
              <a:gd name="T63" fmla="*/ 3205161 h 2049"/>
              <a:gd name="T64" fmla="*/ 34925 w 2895"/>
              <a:gd name="T65" fmla="*/ 3252787 h 20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95"/>
              <a:gd name="T100" fmla="*/ 0 h 2049"/>
              <a:gd name="T101" fmla="*/ 2895 w 2895"/>
              <a:gd name="T102" fmla="*/ 2049 h 204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95" h="2049">
                <a:moveTo>
                  <a:pt x="2895" y="48"/>
                </a:moveTo>
                <a:cubicBezTo>
                  <a:pt x="2737" y="0"/>
                  <a:pt x="2457" y="49"/>
                  <a:pt x="2273" y="56"/>
                </a:cubicBezTo>
                <a:cubicBezTo>
                  <a:pt x="2210" y="71"/>
                  <a:pt x="2171" y="74"/>
                  <a:pt x="2099" y="78"/>
                </a:cubicBezTo>
                <a:cubicBezTo>
                  <a:pt x="2029" y="87"/>
                  <a:pt x="1984" y="96"/>
                  <a:pt x="1909" y="101"/>
                </a:cubicBezTo>
                <a:cubicBezTo>
                  <a:pt x="1891" y="104"/>
                  <a:pt x="1874" y="107"/>
                  <a:pt x="1856" y="109"/>
                </a:cubicBezTo>
                <a:cubicBezTo>
                  <a:pt x="1818" y="112"/>
                  <a:pt x="1780" y="111"/>
                  <a:pt x="1743" y="116"/>
                </a:cubicBezTo>
                <a:cubicBezTo>
                  <a:pt x="1670" y="127"/>
                  <a:pt x="1609" y="167"/>
                  <a:pt x="1530" y="177"/>
                </a:cubicBezTo>
                <a:cubicBezTo>
                  <a:pt x="1477" y="191"/>
                  <a:pt x="1425" y="210"/>
                  <a:pt x="1371" y="222"/>
                </a:cubicBezTo>
                <a:cubicBezTo>
                  <a:pt x="1336" y="240"/>
                  <a:pt x="1302" y="249"/>
                  <a:pt x="1265" y="260"/>
                </a:cubicBezTo>
                <a:cubicBezTo>
                  <a:pt x="1235" y="281"/>
                  <a:pt x="1206" y="276"/>
                  <a:pt x="1174" y="291"/>
                </a:cubicBezTo>
                <a:cubicBezTo>
                  <a:pt x="1122" y="315"/>
                  <a:pt x="1106" y="326"/>
                  <a:pt x="1053" y="336"/>
                </a:cubicBezTo>
                <a:cubicBezTo>
                  <a:pt x="948" y="388"/>
                  <a:pt x="1107" y="312"/>
                  <a:pt x="985" y="359"/>
                </a:cubicBezTo>
                <a:cubicBezTo>
                  <a:pt x="955" y="370"/>
                  <a:pt x="931" y="394"/>
                  <a:pt x="901" y="404"/>
                </a:cubicBezTo>
                <a:cubicBezTo>
                  <a:pt x="877" y="412"/>
                  <a:pt x="851" y="413"/>
                  <a:pt x="826" y="420"/>
                </a:cubicBezTo>
                <a:cubicBezTo>
                  <a:pt x="798" y="446"/>
                  <a:pt x="765" y="459"/>
                  <a:pt x="735" y="480"/>
                </a:cubicBezTo>
                <a:cubicBezTo>
                  <a:pt x="701" y="504"/>
                  <a:pt x="680" y="550"/>
                  <a:pt x="651" y="579"/>
                </a:cubicBezTo>
                <a:cubicBezTo>
                  <a:pt x="600" y="630"/>
                  <a:pt x="656" y="553"/>
                  <a:pt x="606" y="617"/>
                </a:cubicBezTo>
                <a:cubicBezTo>
                  <a:pt x="574" y="658"/>
                  <a:pt x="566" y="703"/>
                  <a:pt x="538" y="745"/>
                </a:cubicBezTo>
                <a:cubicBezTo>
                  <a:pt x="523" y="767"/>
                  <a:pt x="501" y="786"/>
                  <a:pt x="484" y="806"/>
                </a:cubicBezTo>
                <a:cubicBezTo>
                  <a:pt x="466" y="828"/>
                  <a:pt x="450" y="853"/>
                  <a:pt x="431" y="874"/>
                </a:cubicBezTo>
                <a:cubicBezTo>
                  <a:pt x="417" y="890"/>
                  <a:pt x="396" y="901"/>
                  <a:pt x="386" y="920"/>
                </a:cubicBezTo>
                <a:cubicBezTo>
                  <a:pt x="381" y="930"/>
                  <a:pt x="378" y="941"/>
                  <a:pt x="371" y="950"/>
                </a:cubicBezTo>
                <a:cubicBezTo>
                  <a:pt x="365" y="957"/>
                  <a:pt x="354" y="959"/>
                  <a:pt x="348" y="965"/>
                </a:cubicBezTo>
                <a:cubicBezTo>
                  <a:pt x="304" y="1009"/>
                  <a:pt x="262" y="1056"/>
                  <a:pt x="219" y="1102"/>
                </a:cubicBezTo>
                <a:cubicBezTo>
                  <a:pt x="209" y="1144"/>
                  <a:pt x="184" y="1180"/>
                  <a:pt x="159" y="1215"/>
                </a:cubicBezTo>
                <a:cubicBezTo>
                  <a:pt x="138" y="1276"/>
                  <a:pt x="169" y="1201"/>
                  <a:pt x="128" y="1253"/>
                </a:cubicBezTo>
                <a:cubicBezTo>
                  <a:pt x="123" y="1259"/>
                  <a:pt x="124" y="1269"/>
                  <a:pt x="121" y="1276"/>
                </a:cubicBezTo>
                <a:cubicBezTo>
                  <a:pt x="112" y="1294"/>
                  <a:pt x="100" y="1311"/>
                  <a:pt x="90" y="1329"/>
                </a:cubicBezTo>
                <a:cubicBezTo>
                  <a:pt x="72" y="1401"/>
                  <a:pt x="81" y="1374"/>
                  <a:pt x="60" y="1435"/>
                </a:cubicBezTo>
                <a:cubicBezTo>
                  <a:pt x="57" y="1443"/>
                  <a:pt x="52" y="1458"/>
                  <a:pt x="52" y="1458"/>
                </a:cubicBezTo>
                <a:cubicBezTo>
                  <a:pt x="43" y="1542"/>
                  <a:pt x="22" y="1624"/>
                  <a:pt x="7" y="1708"/>
                </a:cubicBezTo>
                <a:cubicBezTo>
                  <a:pt x="0" y="1819"/>
                  <a:pt x="3" y="1913"/>
                  <a:pt x="30" y="2019"/>
                </a:cubicBezTo>
                <a:cubicBezTo>
                  <a:pt x="27" y="2029"/>
                  <a:pt x="22" y="2049"/>
                  <a:pt x="22" y="2049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9703" name="Group 5"/>
          <p:cNvGrpSpPr>
            <a:grpSpLocks/>
          </p:cNvGrpSpPr>
          <p:nvPr/>
        </p:nvGrpSpPr>
        <p:grpSpPr bwMode="auto">
          <a:xfrm>
            <a:off x="3836988" y="2997200"/>
            <a:ext cx="304800" cy="304800"/>
            <a:chOff x="2448" y="2448"/>
            <a:chExt cx="192" cy="192"/>
          </a:xfrm>
        </p:grpSpPr>
        <p:sp>
          <p:nvSpPr>
            <p:cNvPr id="29809" name="Oval 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10" name="Line 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1" name="Line 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4" name="Group 42"/>
          <p:cNvGrpSpPr>
            <a:grpSpLocks/>
          </p:cNvGrpSpPr>
          <p:nvPr/>
        </p:nvGrpSpPr>
        <p:grpSpPr bwMode="auto">
          <a:xfrm>
            <a:off x="7005638" y="5229225"/>
            <a:ext cx="304800" cy="304800"/>
            <a:chOff x="2448" y="2448"/>
            <a:chExt cx="192" cy="192"/>
          </a:xfrm>
        </p:grpSpPr>
        <p:sp>
          <p:nvSpPr>
            <p:cNvPr id="29806" name="Oval 43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07" name="Line 44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8" name="Line 45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5" name="Group 46"/>
          <p:cNvGrpSpPr>
            <a:grpSpLocks/>
          </p:cNvGrpSpPr>
          <p:nvPr/>
        </p:nvGrpSpPr>
        <p:grpSpPr bwMode="auto">
          <a:xfrm>
            <a:off x="6357938" y="5445125"/>
            <a:ext cx="304800" cy="304800"/>
            <a:chOff x="2448" y="2448"/>
            <a:chExt cx="192" cy="192"/>
          </a:xfrm>
        </p:grpSpPr>
        <p:sp>
          <p:nvSpPr>
            <p:cNvPr id="29803" name="Oval 47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04" name="Line 48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5" name="Line 49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6" name="Group 66"/>
          <p:cNvGrpSpPr>
            <a:grpSpLocks/>
          </p:cNvGrpSpPr>
          <p:nvPr/>
        </p:nvGrpSpPr>
        <p:grpSpPr bwMode="auto">
          <a:xfrm>
            <a:off x="8520113" y="5638800"/>
            <a:ext cx="304800" cy="304800"/>
            <a:chOff x="2448" y="2448"/>
            <a:chExt cx="192" cy="192"/>
          </a:xfrm>
        </p:grpSpPr>
        <p:sp>
          <p:nvSpPr>
            <p:cNvPr id="29800" name="Oval 67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801" name="Line 68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2" name="Line 69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7" name="Group 205"/>
          <p:cNvGrpSpPr>
            <a:grpSpLocks/>
          </p:cNvGrpSpPr>
          <p:nvPr/>
        </p:nvGrpSpPr>
        <p:grpSpPr bwMode="auto">
          <a:xfrm>
            <a:off x="4557713" y="5084763"/>
            <a:ext cx="1439862" cy="935037"/>
            <a:chOff x="2871" y="3203"/>
            <a:chExt cx="907" cy="589"/>
          </a:xfrm>
        </p:grpSpPr>
        <p:grpSp>
          <p:nvGrpSpPr>
            <p:cNvPr id="29788" name="Group 50"/>
            <p:cNvGrpSpPr>
              <a:grpSpLocks/>
            </p:cNvGrpSpPr>
            <p:nvPr/>
          </p:nvGrpSpPr>
          <p:grpSpPr bwMode="auto">
            <a:xfrm>
              <a:off x="3461" y="3203"/>
              <a:ext cx="192" cy="192"/>
              <a:chOff x="2448" y="2448"/>
              <a:chExt cx="192" cy="192"/>
            </a:xfrm>
          </p:grpSpPr>
          <p:sp>
            <p:nvSpPr>
              <p:cNvPr id="29797" name="Oval 51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98" name="Line 52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9" name="Line 53"/>
              <p:cNvSpPr>
                <a:spLocks noChangeShapeType="1"/>
              </p:cNvSpPr>
              <p:nvPr/>
            </p:nvSpPr>
            <p:spPr bwMode="auto">
              <a:xfrm flipV="1">
                <a:off x="2544" y="2448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89" name="Group 78"/>
            <p:cNvGrpSpPr>
              <a:grpSpLocks/>
            </p:cNvGrpSpPr>
            <p:nvPr/>
          </p:nvGrpSpPr>
          <p:grpSpPr bwMode="auto">
            <a:xfrm>
              <a:off x="3586" y="3600"/>
              <a:ext cx="192" cy="192"/>
              <a:chOff x="2448" y="2448"/>
              <a:chExt cx="192" cy="192"/>
            </a:xfrm>
          </p:grpSpPr>
          <p:sp>
            <p:nvSpPr>
              <p:cNvPr id="29794" name="Oval 79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95" name="Line 80"/>
              <p:cNvSpPr>
                <a:spLocks noChangeShapeType="1"/>
              </p:cNvSpPr>
              <p:nvPr/>
            </p:nvSpPr>
            <p:spPr bwMode="auto">
              <a:xfrm>
                <a:off x="2448" y="2544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96" name="Line 81"/>
              <p:cNvSpPr>
                <a:spLocks noChangeShapeType="1"/>
              </p:cNvSpPr>
              <p:nvPr/>
            </p:nvSpPr>
            <p:spPr bwMode="auto">
              <a:xfrm flipV="1">
                <a:off x="2544" y="2448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90" name="Group 86"/>
            <p:cNvGrpSpPr>
              <a:grpSpLocks/>
            </p:cNvGrpSpPr>
            <p:nvPr/>
          </p:nvGrpSpPr>
          <p:grpSpPr bwMode="auto">
            <a:xfrm rot="-4082951">
              <a:off x="2871" y="3312"/>
              <a:ext cx="288" cy="288"/>
              <a:chOff x="2112" y="2016"/>
              <a:chExt cx="288" cy="288"/>
            </a:xfrm>
          </p:grpSpPr>
          <p:sp>
            <p:nvSpPr>
              <p:cNvPr id="29791" name="Rectangle 87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792" name="Rectangle 88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793" name="Rectangle 89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288"/>
              </a:xfrm>
              <a:prstGeom prst="rect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9708" name="Group 144"/>
          <p:cNvGrpSpPr>
            <a:grpSpLocks/>
          </p:cNvGrpSpPr>
          <p:nvPr/>
        </p:nvGrpSpPr>
        <p:grpSpPr bwMode="auto">
          <a:xfrm>
            <a:off x="4757738" y="4276725"/>
            <a:ext cx="304800" cy="304800"/>
            <a:chOff x="2592" y="1888"/>
            <a:chExt cx="192" cy="192"/>
          </a:xfrm>
        </p:grpSpPr>
        <p:sp>
          <p:nvSpPr>
            <p:cNvPr id="29785" name="Oval 91"/>
            <p:cNvSpPr>
              <a:spLocks noChangeArrowheads="1"/>
            </p:cNvSpPr>
            <p:nvPr/>
          </p:nvSpPr>
          <p:spPr bwMode="auto">
            <a:xfrm>
              <a:off x="2592" y="188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6" name="Line 92"/>
            <p:cNvSpPr>
              <a:spLocks noChangeShapeType="1"/>
            </p:cNvSpPr>
            <p:nvPr/>
          </p:nvSpPr>
          <p:spPr bwMode="auto">
            <a:xfrm>
              <a:off x="2592" y="1979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7" name="Line 93"/>
            <p:cNvSpPr>
              <a:spLocks noChangeShapeType="1"/>
            </p:cNvSpPr>
            <p:nvPr/>
          </p:nvSpPr>
          <p:spPr bwMode="auto">
            <a:xfrm flipV="1">
              <a:off x="2688" y="188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09" name="Group 208"/>
          <p:cNvGrpSpPr>
            <a:grpSpLocks/>
          </p:cNvGrpSpPr>
          <p:nvPr/>
        </p:nvGrpSpPr>
        <p:grpSpPr bwMode="auto">
          <a:xfrm>
            <a:off x="7654925" y="3473450"/>
            <a:ext cx="428625" cy="558800"/>
            <a:chOff x="4822" y="2188"/>
            <a:chExt cx="270" cy="352"/>
          </a:xfrm>
        </p:grpSpPr>
        <p:sp>
          <p:nvSpPr>
            <p:cNvPr id="29782" name="Rectangle 111"/>
            <p:cNvSpPr>
              <a:spLocks noChangeArrowheads="1"/>
            </p:cNvSpPr>
            <p:nvPr/>
          </p:nvSpPr>
          <p:spPr bwMode="auto">
            <a:xfrm rot="-669062">
              <a:off x="4822" y="2223"/>
              <a:ext cx="91" cy="3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3" name="Rectangle 112"/>
            <p:cNvSpPr>
              <a:spLocks noChangeArrowheads="1"/>
            </p:cNvSpPr>
            <p:nvPr/>
          </p:nvSpPr>
          <p:spPr bwMode="auto">
            <a:xfrm rot="-669062">
              <a:off x="5001" y="2188"/>
              <a:ext cx="91" cy="3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4" name="Rectangle 113"/>
            <p:cNvSpPr>
              <a:spLocks noChangeArrowheads="1"/>
            </p:cNvSpPr>
            <p:nvPr/>
          </p:nvSpPr>
          <p:spPr bwMode="auto">
            <a:xfrm rot="-669062">
              <a:off x="4912" y="2206"/>
              <a:ext cx="91" cy="317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10" name="Group 121"/>
          <p:cNvGrpSpPr>
            <a:grpSpLocks/>
          </p:cNvGrpSpPr>
          <p:nvPr/>
        </p:nvGrpSpPr>
        <p:grpSpPr bwMode="auto">
          <a:xfrm>
            <a:off x="7797800" y="4797425"/>
            <a:ext cx="304800" cy="304800"/>
            <a:chOff x="4800" y="1293"/>
            <a:chExt cx="192" cy="192"/>
          </a:xfrm>
        </p:grpSpPr>
        <p:sp>
          <p:nvSpPr>
            <p:cNvPr id="29779" name="Oval 122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80" name="Line 123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1" name="Line 124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9711" name="AutoShape 125"/>
          <p:cNvCxnSpPr>
            <a:cxnSpLocks noChangeShapeType="1"/>
            <a:stCxn id="29752" idx="6"/>
            <a:endCxn id="29779" idx="0"/>
          </p:cNvCxnSpPr>
          <p:nvPr/>
        </p:nvCxnSpPr>
        <p:spPr bwMode="auto">
          <a:xfrm>
            <a:off x="6878638" y="1709738"/>
            <a:ext cx="1071562" cy="3087687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</p:cxnSp>
      <p:grpSp>
        <p:nvGrpSpPr>
          <p:cNvPr id="29712" name="Group 127"/>
          <p:cNvGrpSpPr>
            <a:grpSpLocks/>
          </p:cNvGrpSpPr>
          <p:nvPr/>
        </p:nvGrpSpPr>
        <p:grpSpPr bwMode="auto">
          <a:xfrm>
            <a:off x="6573838" y="2205038"/>
            <a:ext cx="304800" cy="304800"/>
            <a:chOff x="4800" y="1293"/>
            <a:chExt cx="192" cy="192"/>
          </a:xfrm>
        </p:grpSpPr>
        <p:sp>
          <p:nvSpPr>
            <p:cNvPr id="29776" name="Oval 128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7" name="Line 129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8" name="Line 130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13" name="Group 131"/>
          <p:cNvGrpSpPr>
            <a:grpSpLocks/>
          </p:cNvGrpSpPr>
          <p:nvPr/>
        </p:nvGrpSpPr>
        <p:grpSpPr bwMode="auto">
          <a:xfrm>
            <a:off x="5637213" y="1989138"/>
            <a:ext cx="304800" cy="304800"/>
            <a:chOff x="4800" y="1293"/>
            <a:chExt cx="192" cy="192"/>
          </a:xfrm>
        </p:grpSpPr>
        <p:sp>
          <p:nvSpPr>
            <p:cNvPr id="29773" name="Oval 132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4" name="Line 133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5" name="Line 134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14" name="Group 135"/>
          <p:cNvGrpSpPr>
            <a:grpSpLocks/>
          </p:cNvGrpSpPr>
          <p:nvPr/>
        </p:nvGrpSpPr>
        <p:grpSpPr bwMode="auto">
          <a:xfrm>
            <a:off x="7797800" y="2276475"/>
            <a:ext cx="304800" cy="304800"/>
            <a:chOff x="4800" y="1293"/>
            <a:chExt cx="192" cy="192"/>
          </a:xfrm>
        </p:grpSpPr>
        <p:sp>
          <p:nvSpPr>
            <p:cNvPr id="29770" name="Oval 136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1" name="Line 137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2" name="Line 138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29715" name="AutoShape 139"/>
          <p:cNvCxnSpPr>
            <a:cxnSpLocks noChangeShapeType="1"/>
            <a:stCxn id="29794" idx="2"/>
            <a:endCxn id="29811" idx="0"/>
          </p:cNvCxnSpPr>
          <p:nvPr/>
        </p:nvCxnSpPr>
        <p:spPr bwMode="auto">
          <a:xfrm rot="10800000">
            <a:off x="3989388" y="3321050"/>
            <a:ext cx="1703387" cy="2546350"/>
          </a:xfrm>
          <a:prstGeom prst="curvedConnector2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 type="stealth" w="lg" len="lg"/>
          </a:ln>
        </p:spPr>
      </p:cxnSp>
      <p:sp>
        <p:nvSpPr>
          <p:cNvPr id="29716" name="Freeform 140"/>
          <p:cNvSpPr>
            <a:spLocks/>
          </p:cNvSpPr>
          <p:nvPr/>
        </p:nvSpPr>
        <p:spPr bwMode="auto">
          <a:xfrm rot="10800000">
            <a:off x="6142038" y="3357563"/>
            <a:ext cx="595312" cy="1074737"/>
          </a:xfrm>
          <a:custGeom>
            <a:avLst/>
            <a:gdLst>
              <a:gd name="T0" fmla="*/ 263772 w 571"/>
              <a:gd name="T1" fmla="*/ 50971 h 991"/>
              <a:gd name="T2" fmla="*/ 116769 w 571"/>
              <a:gd name="T3" fmla="*/ 148576 h 991"/>
              <a:gd name="T4" fmla="*/ 69853 w 571"/>
              <a:gd name="T5" fmla="*/ 213646 h 991"/>
              <a:gd name="T6" fmla="*/ 29192 w 571"/>
              <a:gd name="T7" fmla="*/ 307997 h 991"/>
              <a:gd name="T8" fmla="*/ 19809 w 571"/>
              <a:gd name="T9" fmla="*/ 340532 h 991"/>
              <a:gd name="T10" fmla="*/ 16681 w 571"/>
              <a:gd name="T11" fmla="*/ 350293 h 991"/>
              <a:gd name="T12" fmla="*/ 7298 w 571"/>
              <a:gd name="T13" fmla="*/ 477179 h 991"/>
              <a:gd name="T14" fmla="*/ 26064 w 571"/>
              <a:gd name="T15" fmla="*/ 737458 h 991"/>
              <a:gd name="T16" fmla="*/ 82364 w 571"/>
              <a:gd name="T17" fmla="*/ 883865 h 991"/>
              <a:gd name="T18" fmla="*/ 116769 w 571"/>
              <a:gd name="T19" fmla="*/ 955442 h 991"/>
              <a:gd name="T20" fmla="*/ 185579 w 571"/>
              <a:gd name="T21" fmla="*/ 1020512 h 991"/>
              <a:gd name="T22" fmla="*/ 335710 w 571"/>
              <a:gd name="T23" fmla="*/ 1072568 h 991"/>
              <a:gd name="T24" fmla="*/ 463947 w 571"/>
              <a:gd name="T25" fmla="*/ 1066061 h 991"/>
              <a:gd name="T26" fmla="*/ 513991 w 571"/>
              <a:gd name="T27" fmla="*/ 1046540 h 991"/>
              <a:gd name="T28" fmla="*/ 570290 w 571"/>
              <a:gd name="T29" fmla="*/ 991231 h 991"/>
              <a:gd name="T30" fmla="*/ 582801 w 571"/>
              <a:gd name="T31" fmla="*/ 942428 h 991"/>
              <a:gd name="T32" fmla="*/ 567162 w 571"/>
              <a:gd name="T33" fmla="*/ 779754 h 991"/>
              <a:gd name="T34" fmla="*/ 529629 w 571"/>
              <a:gd name="T35" fmla="*/ 708177 h 991"/>
              <a:gd name="T36" fmla="*/ 492097 w 571"/>
              <a:gd name="T37" fmla="*/ 568277 h 991"/>
              <a:gd name="T38" fmla="*/ 513991 w 571"/>
              <a:gd name="T39" fmla="*/ 392588 h 991"/>
              <a:gd name="T40" fmla="*/ 589057 w 571"/>
              <a:gd name="T41" fmla="*/ 252688 h 991"/>
              <a:gd name="T42" fmla="*/ 557779 w 571"/>
              <a:gd name="T43" fmla="*/ 73746 h 991"/>
              <a:gd name="T44" fmla="*/ 398265 w 571"/>
              <a:gd name="T45" fmla="*/ 8676 h 991"/>
              <a:gd name="T46" fmla="*/ 326327 w 571"/>
              <a:gd name="T47" fmla="*/ 11929 h 991"/>
              <a:gd name="T48" fmla="*/ 310688 w 571"/>
              <a:gd name="T49" fmla="*/ 18436 h 991"/>
              <a:gd name="T50" fmla="*/ 301305 w 571"/>
              <a:gd name="T51" fmla="*/ 24943 h 991"/>
              <a:gd name="T52" fmla="*/ 282539 w 571"/>
              <a:gd name="T53" fmla="*/ 31450 h 991"/>
              <a:gd name="T54" fmla="*/ 263772 w 571"/>
              <a:gd name="T55" fmla="*/ 50971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29717" name="Freeform 141"/>
          <p:cNvSpPr>
            <a:spLocks/>
          </p:cNvSpPr>
          <p:nvPr/>
        </p:nvSpPr>
        <p:spPr bwMode="auto">
          <a:xfrm rot="-3440430">
            <a:off x="5518151" y="3673475"/>
            <a:ext cx="595312" cy="1074737"/>
          </a:xfrm>
          <a:custGeom>
            <a:avLst/>
            <a:gdLst>
              <a:gd name="T0" fmla="*/ 263772 w 571"/>
              <a:gd name="T1" fmla="*/ 50971 h 991"/>
              <a:gd name="T2" fmla="*/ 116769 w 571"/>
              <a:gd name="T3" fmla="*/ 148576 h 991"/>
              <a:gd name="T4" fmla="*/ 69853 w 571"/>
              <a:gd name="T5" fmla="*/ 213646 h 991"/>
              <a:gd name="T6" fmla="*/ 29192 w 571"/>
              <a:gd name="T7" fmla="*/ 307997 h 991"/>
              <a:gd name="T8" fmla="*/ 19809 w 571"/>
              <a:gd name="T9" fmla="*/ 340532 h 991"/>
              <a:gd name="T10" fmla="*/ 16681 w 571"/>
              <a:gd name="T11" fmla="*/ 350293 h 991"/>
              <a:gd name="T12" fmla="*/ 7298 w 571"/>
              <a:gd name="T13" fmla="*/ 477179 h 991"/>
              <a:gd name="T14" fmla="*/ 26064 w 571"/>
              <a:gd name="T15" fmla="*/ 737458 h 991"/>
              <a:gd name="T16" fmla="*/ 82364 w 571"/>
              <a:gd name="T17" fmla="*/ 883865 h 991"/>
              <a:gd name="T18" fmla="*/ 116769 w 571"/>
              <a:gd name="T19" fmla="*/ 955442 h 991"/>
              <a:gd name="T20" fmla="*/ 185579 w 571"/>
              <a:gd name="T21" fmla="*/ 1020512 h 991"/>
              <a:gd name="T22" fmla="*/ 335710 w 571"/>
              <a:gd name="T23" fmla="*/ 1072568 h 991"/>
              <a:gd name="T24" fmla="*/ 463947 w 571"/>
              <a:gd name="T25" fmla="*/ 1066061 h 991"/>
              <a:gd name="T26" fmla="*/ 513991 w 571"/>
              <a:gd name="T27" fmla="*/ 1046540 h 991"/>
              <a:gd name="T28" fmla="*/ 570290 w 571"/>
              <a:gd name="T29" fmla="*/ 991231 h 991"/>
              <a:gd name="T30" fmla="*/ 582801 w 571"/>
              <a:gd name="T31" fmla="*/ 942428 h 991"/>
              <a:gd name="T32" fmla="*/ 567162 w 571"/>
              <a:gd name="T33" fmla="*/ 779754 h 991"/>
              <a:gd name="T34" fmla="*/ 529629 w 571"/>
              <a:gd name="T35" fmla="*/ 708177 h 991"/>
              <a:gd name="T36" fmla="*/ 492097 w 571"/>
              <a:gd name="T37" fmla="*/ 568277 h 991"/>
              <a:gd name="T38" fmla="*/ 513991 w 571"/>
              <a:gd name="T39" fmla="*/ 392588 h 991"/>
              <a:gd name="T40" fmla="*/ 589057 w 571"/>
              <a:gd name="T41" fmla="*/ 252688 h 991"/>
              <a:gd name="T42" fmla="*/ 557779 w 571"/>
              <a:gd name="T43" fmla="*/ 73746 h 991"/>
              <a:gd name="T44" fmla="*/ 398265 w 571"/>
              <a:gd name="T45" fmla="*/ 8676 h 991"/>
              <a:gd name="T46" fmla="*/ 326327 w 571"/>
              <a:gd name="T47" fmla="*/ 11929 h 991"/>
              <a:gd name="T48" fmla="*/ 310688 w 571"/>
              <a:gd name="T49" fmla="*/ 18436 h 991"/>
              <a:gd name="T50" fmla="*/ 301305 w 571"/>
              <a:gd name="T51" fmla="*/ 24943 h 991"/>
              <a:gd name="T52" fmla="*/ 282539 w 571"/>
              <a:gd name="T53" fmla="*/ 31450 h 991"/>
              <a:gd name="T54" fmla="*/ 263772 w 571"/>
              <a:gd name="T55" fmla="*/ 50971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cxnSp>
        <p:nvCxnSpPr>
          <p:cNvPr id="29718" name="AutoShape 145"/>
          <p:cNvCxnSpPr>
            <a:cxnSpLocks noChangeShapeType="1"/>
            <a:stCxn id="29809" idx="6"/>
            <a:endCxn id="29803" idx="0"/>
          </p:cNvCxnSpPr>
          <p:nvPr/>
        </p:nvCxnSpPr>
        <p:spPr bwMode="auto">
          <a:xfrm>
            <a:off x="4141788" y="3149600"/>
            <a:ext cx="2368550" cy="2295525"/>
          </a:xfrm>
          <a:prstGeom prst="curvedConnector2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 type="stealth" w="lg" len="lg"/>
          </a:ln>
        </p:spPr>
      </p:cxnSp>
      <p:cxnSp>
        <p:nvCxnSpPr>
          <p:cNvPr id="29719" name="AutoShape 146"/>
          <p:cNvCxnSpPr>
            <a:cxnSpLocks noChangeShapeType="1"/>
          </p:cNvCxnSpPr>
          <p:nvPr/>
        </p:nvCxnSpPr>
        <p:spPr bwMode="auto">
          <a:xfrm rot="10800000">
            <a:off x="5781675" y="2276475"/>
            <a:ext cx="1973263" cy="2700338"/>
          </a:xfrm>
          <a:prstGeom prst="curvedConnector2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</p:cxnSp>
      <p:grpSp>
        <p:nvGrpSpPr>
          <p:cNvPr id="29720" name="Group 147"/>
          <p:cNvGrpSpPr>
            <a:grpSpLocks/>
          </p:cNvGrpSpPr>
          <p:nvPr/>
        </p:nvGrpSpPr>
        <p:grpSpPr bwMode="auto">
          <a:xfrm>
            <a:off x="7581900" y="5661025"/>
            <a:ext cx="304800" cy="304800"/>
            <a:chOff x="2448" y="2448"/>
            <a:chExt cx="192" cy="192"/>
          </a:xfrm>
        </p:grpSpPr>
        <p:sp>
          <p:nvSpPr>
            <p:cNvPr id="29767" name="Oval 148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8" name="Line 149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9" name="Line 150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1" name="Group 151"/>
          <p:cNvGrpSpPr>
            <a:grpSpLocks/>
          </p:cNvGrpSpPr>
          <p:nvPr/>
        </p:nvGrpSpPr>
        <p:grpSpPr bwMode="auto">
          <a:xfrm>
            <a:off x="8302625" y="4221163"/>
            <a:ext cx="304800" cy="304800"/>
            <a:chOff x="2448" y="2448"/>
            <a:chExt cx="192" cy="192"/>
          </a:xfrm>
        </p:grpSpPr>
        <p:sp>
          <p:nvSpPr>
            <p:cNvPr id="29764" name="Oval 15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5" name="Line 15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6" name="Line 15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2" name="Group 155"/>
          <p:cNvGrpSpPr>
            <a:grpSpLocks/>
          </p:cNvGrpSpPr>
          <p:nvPr/>
        </p:nvGrpSpPr>
        <p:grpSpPr bwMode="auto">
          <a:xfrm>
            <a:off x="6645275" y="6165850"/>
            <a:ext cx="304800" cy="304800"/>
            <a:chOff x="2448" y="2448"/>
            <a:chExt cx="192" cy="192"/>
          </a:xfrm>
        </p:grpSpPr>
        <p:sp>
          <p:nvSpPr>
            <p:cNvPr id="29761" name="Oval 15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2" name="Line 15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3" name="Line 15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3" name="Group 159"/>
          <p:cNvGrpSpPr>
            <a:grpSpLocks/>
          </p:cNvGrpSpPr>
          <p:nvPr/>
        </p:nvGrpSpPr>
        <p:grpSpPr bwMode="auto">
          <a:xfrm>
            <a:off x="5062538" y="6308725"/>
            <a:ext cx="304800" cy="304800"/>
            <a:chOff x="2448" y="2448"/>
            <a:chExt cx="192" cy="192"/>
          </a:xfrm>
        </p:grpSpPr>
        <p:sp>
          <p:nvSpPr>
            <p:cNvPr id="29758" name="Oval 16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9" name="Line 16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0" name="Line 16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4" name="Group 163"/>
          <p:cNvGrpSpPr>
            <a:grpSpLocks/>
          </p:cNvGrpSpPr>
          <p:nvPr/>
        </p:nvGrpSpPr>
        <p:grpSpPr bwMode="auto">
          <a:xfrm>
            <a:off x="5926138" y="6381750"/>
            <a:ext cx="304800" cy="304800"/>
            <a:chOff x="2448" y="2448"/>
            <a:chExt cx="192" cy="192"/>
          </a:xfrm>
        </p:grpSpPr>
        <p:sp>
          <p:nvSpPr>
            <p:cNvPr id="29755" name="Oval 16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6" name="Line 16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7" name="Line 16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5" name="Group 167"/>
          <p:cNvGrpSpPr>
            <a:grpSpLocks/>
          </p:cNvGrpSpPr>
          <p:nvPr/>
        </p:nvGrpSpPr>
        <p:grpSpPr bwMode="auto">
          <a:xfrm>
            <a:off x="6573838" y="1557338"/>
            <a:ext cx="304800" cy="304800"/>
            <a:chOff x="4800" y="1293"/>
            <a:chExt cx="192" cy="192"/>
          </a:xfrm>
        </p:grpSpPr>
        <p:sp>
          <p:nvSpPr>
            <p:cNvPr id="29752" name="Oval 168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3" name="Line 169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4" name="Line 170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6" name="Group 171"/>
          <p:cNvGrpSpPr>
            <a:grpSpLocks/>
          </p:cNvGrpSpPr>
          <p:nvPr/>
        </p:nvGrpSpPr>
        <p:grpSpPr bwMode="auto">
          <a:xfrm>
            <a:off x="4845050" y="1844675"/>
            <a:ext cx="304800" cy="304800"/>
            <a:chOff x="4800" y="1293"/>
            <a:chExt cx="192" cy="192"/>
          </a:xfrm>
        </p:grpSpPr>
        <p:sp>
          <p:nvSpPr>
            <p:cNvPr id="29749" name="Oval 172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0" name="Line 173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1" name="Line 174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7" name="Group 175"/>
          <p:cNvGrpSpPr>
            <a:grpSpLocks/>
          </p:cNvGrpSpPr>
          <p:nvPr/>
        </p:nvGrpSpPr>
        <p:grpSpPr bwMode="auto">
          <a:xfrm>
            <a:off x="7870825" y="1412875"/>
            <a:ext cx="304800" cy="304800"/>
            <a:chOff x="4800" y="1293"/>
            <a:chExt cx="192" cy="192"/>
          </a:xfrm>
        </p:grpSpPr>
        <p:sp>
          <p:nvSpPr>
            <p:cNvPr id="29746" name="Oval 176"/>
            <p:cNvSpPr>
              <a:spLocks noChangeArrowheads="1"/>
            </p:cNvSpPr>
            <p:nvPr/>
          </p:nvSpPr>
          <p:spPr bwMode="auto">
            <a:xfrm>
              <a:off x="4800" y="1293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7" name="Line 177"/>
            <p:cNvSpPr>
              <a:spLocks noChangeShapeType="1"/>
            </p:cNvSpPr>
            <p:nvPr/>
          </p:nvSpPr>
          <p:spPr bwMode="auto">
            <a:xfrm>
              <a:off x="4800" y="1389"/>
              <a:ext cx="19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8" name="Line 178"/>
            <p:cNvSpPr>
              <a:spLocks noChangeShapeType="1"/>
            </p:cNvSpPr>
            <p:nvPr/>
          </p:nvSpPr>
          <p:spPr bwMode="auto">
            <a:xfrm flipV="1">
              <a:off x="4896" y="1293"/>
              <a:ext cx="0" cy="1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016" name="Text Box 200"/>
          <p:cNvSpPr txBox="1">
            <a:spLocks noChangeArrowheads="1"/>
          </p:cNvSpPr>
          <p:nvPr/>
        </p:nvSpPr>
        <p:spPr bwMode="auto">
          <a:xfrm>
            <a:off x="0" y="3465513"/>
            <a:ext cx="3276600" cy="3163887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Na</a:t>
            </a:r>
            <a:r>
              <a:rPr lang="en-US" sz="2000" baseline="30000"/>
              <a:t>+</a:t>
            </a:r>
            <a:r>
              <a:rPr lang="en-US" sz="2000"/>
              <a:t>-K</a:t>
            </a:r>
            <a:r>
              <a:rPr lang="en-US" sz="2000" baseline="30000"/>
              <a:t>+</a:t>
            </a:r>
            <a:r>
              <a:rPr lang="ru-RU" sz="2000"/>
              <a:t>-АТФаза постоянно откачивает из клетки избыток </a:t>
            </a:r>
            <a:r>
              <a:rPr lang="en-US" sz="2000"/>
              <a:t>Na</a:t>
            </a:r>
            <a:r>
              <a:rPr lang="en-US" sz="2000" baseline="30000"/>
              <a:t>+</a:t>
            </a:r>
            <a:r>
              <a:rPr lang="ru-RU" sz="2000"/>
              <a:t> и возвращает назад </a:t>
            </a:r>
            <a:r>
              <a:rPr lang="en-US" sz="2000"/>
              <a:t>K</a:t>
            </a:r>
            <a:r>
              <a:rPr lang="en-US" sz="2000" baseline="30000"/>
              <a:t>+</a:t>
            </a:r>
            <a:r>
              <a:rPr lang="ru-RU" sz="2000"/>
              <a:t>. Без этого нейрон потерял бы ПП уже через несколько сотен ПД. Важно также, что чем </a:t>
            </a:r>
            <a:r>
              <a:rPr lang="en-US" sz="2000"/>
              <a:t>&gt; </a:t>
            </a:r>
            <a:r>
              <a:rPr lang="ru-RU" sz="2000"/>
              <a:t>проникло в клетку </a:t>
            </a:r>
            <a:r>
              <a:rPr lang="en-US" sz="2000"/>
              <a:t>Na</a:t>
            </a:r>
            <a:r>
              <a:rPr lang="en-US" sz="2000" baseline="30000"/>
              <a:t>+</a:t>
            </a:r>
            <a:r>
              <a:rPr lang="ru-RU" sz="2000"/>
              <a:t>, тем активнее</a:t>
            </a:r>
          </a:p>
          <a:p>
            <a:pPr>
              <a:lnSpc>
                <a:spcPct val="90000"/>
              </a:lnSpc>
            </a:pPr>
            <a:r>
              <a:rPr lang="ru-RU" sz="2000"/>
              <a:t>работает насос.</a:t>
            </a:r>
          </a:p>
        </p:txBody>
      </p:sp>
      <p:grpSp>
        <p:nvGrpSpPr>
          <p:cNvPr id="24" name="Group 209"/>
          <p:cNvGrpSpPr>
            <a:grpSpLocks/>
          </p:cNvGrpSpPr>
          <p:nvPr/>
        </p:nvGrpSpPr>
        <p:grpSpPr bwMode="auto">
          <a:xfrm>
            <a:off x="7848600" y="3505200"/>
            <a:ext cx="152400" cy="685800"/>
            <a:chOff x="4944" y="2208"/>
            <a:chExt cx="96" cy="432"/>
          </a:xfrm>
        </p:grpSpPr>
        <p:sp>
          <p:nvSpPr>
            <p:cNvPr id="29744" name="Oval 203"/>
            <p:cNvSpPr>
              <a:spLocks noChangeArrowheads="1"/>
            </p:cNvSpPr>
            <p:nvPr/>
          </p:nvSpPr>
          <p:spPr bwMode="auto">
            <a:xfrm rot="-1720006">
              <a:off x="4944" y="2208"/>
              <a:ext cx="4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5" name="Oval 204"/>
            <p:cNvSpPr>
              <a:spLocks noChangeArrowheads="1"/>
            </p:cNvSpPr>
            <p:nvPr/>
          </p:nvSpPr>
          <p:spPr bwMode="auto">
            <a:xfrm rot="-8683886">
              <a:off x="4992" y="2448"/>
              <a:ext cx="4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215"/>
          <p:cNvGrpSpPr>
            <a:grpSpLocks/>
          </p:cNvGrpSpPr>
          <p:nvPr/>
        </p:nvGrpSpPr>
        <p:grpSpPr bwMode="auto">
          <a:xfrm>
            <a:off x="0" y="1371600"/>
            <a:ext cx="3276600" cy="1600200"/>
            <a:chOff x="0" y="864"/>
            <a:chExt cx="2064" cy="1008"/>
          </a:xfrm>
        </p:grpSpPr>
        <p:grpSp>
          <p:nvGrpSpPr>
            <p:cNvPr id="29732" name="Group 199"/>
            <p:cNvGrpSpPr>
              <a:grpSpLocks/>
            </p:cNvGrpSpPr>
            <p:nvPr/>
          </p:nvGrpSpPr>
          <p:grpSpPr bwMode="auto">
            <a:xfrm>
              <a:off x="0" y="864"/>
              <a:ext cx="2064" cy="1008"/>
              <a:chOff x="0" y="864"/>
              <a:chExt cx="2064" cy="1008"/>
            </a:xfrm>
          </p:grpSpPr>
          <p:sp>
            <p:nvSpPr>
              <p:cNvPr id="29736" name="Rectangle 190"/>
              <p:cNvSpPr>
                <a:spLocks noChangeArrowheads="1"/>
              </p:cNvSpPr>
              <p:nvPr/>
            </p:nvSpPr>
            <p:spPr bwMode="auto">
              <a:xfrm>
                <a:off x="144" y="960"/>
                <a:ext cx="9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7" name="Rectangle 191"/>
              <p:cNvSpPr>
                <a:spLocks noChangeArrowheads="1"/>
              </p:cNvSpPr>
              <p:nvPr/>
            </p:nvSpPr>
            <p:spPr bwMode="auto">
              <a:xfrm>
                <a:off x="336" y="960"/>
                <a:ext cx="96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8" name="Rectangle 192"/>
              <p:cNvSpPr>
                <a:spLocks noChangeArrowheads="1"/>
              </p:cNvSpPr>
              <p:nvPr/>
            </p:nvSpPr>
            <p:spPr bwMode="auto">
              <a:xfrm>
                <a:off x="336" y="1488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39" name="Rectangle 194"/>
              <p:cNvSpPr>
                <a:spLocks noChangeArrowheads="1"/>
              </p:cNvSpPr>
              <p:nvPr/>
            </p:nvSpPr>
            <p:spPr bwMode="auto">
              <a:xfrm>
                <a:off x="144" y="1488"/>
                <a:ext cx="96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40" name="Text Box 195"/>
              <p:cNvSpPr txBox="1">
                <a:spLocks noChangeArrowheads="1"/>
              </p:cNvSpPr>
              <p:nvPr/>
            </p:nvSpPr>
            <p:spPr bwMode="auto">
              <a:xfrm>
                <a:off x="528" y="912"/>
                <a:ext cx="14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- электрочувствит.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   </a:t>
                </a:r>
                <a:r>
                  <a:rPr lang="en-US" sz="2000">
                    <a:latin typeface="Tahoma" pitchFamily="34" charset="0"/>
                  </a:rPr>
                  <a:t>Na</a:t>
                </a:r>
                <a:r>
                  <a:rPr lang="en-US" sz="2000" baseline="30000"/>
                  <a:t>+</a:t>
                </a:r>
                <a:r>
                  <a:rPr lang="en-US" sz="2000">
                    <a:latin typeface="Tahoma" pitchFamily="34" charset="0"/>
                  </a:rPr>
                  <a:t>-</a:t>
                </a:r>
                <a:r>
                  <a:rPr lang="ru-RU" sz="2000">
                    <a:latin typeface="Tahoma" pitchFamily="34" charset="0"/>
                  </a:rPr>
                  <a:t>каналы</a:t>
                </a:r>
              </a:p>
            </p:txBody>
          </p:sp>
          <p:sp>
            <p:nvSpPr>
              <p:cNvPr id="29741" name="Text Box 196"/>
              <p:cNvSpPr txBox="1">
                <a:spLocks noChangeArrowheads="1"/>
              </p:cNvSpPr>
              <p:nvPr/>
            </p:nvSpPr>
            <p:spPr bwMode="auto">
              <a:xfrm>
                <a:off x="517" y="1420"/>
                <a:ext cx="14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- электрочувствит.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000">
                    <a:latin typeface="Tahoma" pitchFamily="34" charset="0"/>
                  </a:rPr>
                  <a:t>   К</a:t>
                </a:r>
                <a:r>
                  <a:rPr lang="en-US" sz="2000" baseline="30000"/>
                  <a:t>+</a:t>
                </a:r>
                <a:r>
                  <a:rPr lang="en-US" sz="2000">
                    <a:latin typeface="Tahoma" pitchFamily="34" charset="0"/>
                  </a:rPr>
                  <a:t>-</a:t>
                </a:r>
                <a:r>
                  <a:rPr lang="ru-RU" sz="2000">
                    <a:latin typeface="Tahoma" pitchFamily="34" charset="0"/>
                  </a:rPr>
                  <a:t>каналы</a:t>
                </a:r>
              </a:p>
            </p:txBody>
          </p:sp>
          <p:sp>
            <p:nvSpPr>
              <p:cNvPr id="29742" name="Rectangle 197"/>
              <p:cNvSpPr>
                <a:spLocks noChangeArrowheads="1"/>
              </p:cNvSpPr>
              <p:nvPr/>
            </p:nvSpPr>
            <p:spPr bwMode="auto">
              <a:xfrm>
                <a:off x="0" y="864"/>
                <a:ext cx="2064" cy="4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43" name="Rectangle 198"/>
              <p:cNvSpPr>
                <a:spLocks noChangeArrowheads="1"/>
              </p:cNvSpPr>
              <p:nvPr/>
            </p:nvSpPr>
            <p:spPr bwMode="auto">
              <a:xfrm>
                <a:off x="0" y="1392"/>
                <a:ext cx="2064" cy="480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33" name="Oval 211"/>
            <p:cNvSpPr>
              <a:spLocks noChangeArrowheads="1"/>
            </p:cNvSpPr>
            <p:nvPr/>
          </p:nvSpPr>
          <p:spPr bwMode="auto">
            <a:xfrm rot="-1720006">
              <a:off x="288" y="1008"/>
              <a:ext cx="4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4" name="Oval 212"/>
            <p:cNvSpPr>
              <a:spLocks noChangeArrowheads="1"/>
            </p:cNvSpPr>
            <p:nvPr/>
          </p:nvSpPr>
          <p:spPr bwMode="auto">
            <a:xfrm rot="-7244426">
              <a:off x="264" y="1176"/>
              <a:ext cx="4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5" name="Oval 213"/>
            <p:cNvSpPr>
              <a:spLocks noChangeArrowheads="1"/>
            </p:cNvSpPr>
            <p:nvPr/>
          </p:nvSpPr>
          <p:spPr bwMode="auto">
            <a:xfrm rot="-952809">
              <a:off x="288" y="1536"/>
              <a:ext cx="48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030" name="Oval 214"/>
          <p:cNvSpPr>
            <a:spLocks noChangeArrowheads="1"/>
          </p:cNvSpPr>
          <p:nvPr/>
        </p:nvSpPr>
        <p:spPr bwMode="auto">
          <a:xfrm rot="-952809">
            <a:off x="4724400" y="5410200"/>
            <a:ext cx="76200" cy="228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16" grpId="0" animBg="1" autoUpdateAnimBg="0"/>
      <p:bldP spid="350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7779" y="0"/>
            <a:ext cx="43576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dirty="0" err="1" smtClean="0"/>
              <a:t>Рефрактерность</a:t>
            </a:r>
            <a:r>
              <a:rPr lang="ru-RU" sz="1200" dirty="0" smtClean="0"/>
              <a:t> (от франц. </a:t>
            </a:r>
            <a:r>
              <a:rPr lang="ru-RU" sz="1200" dirty="0" err="1" smtClean="0"/>
              <a:t>геfractaire</a:t>
            </a:r>
            <a:r>
              <a:rPr lang="ru-RU" sz="1200" dirty="0" smtClean="0"/>
              <a:t> — невосприимчивый), кратковременное снижение возбудимости нервной и мышечной тканей непосредственно вслед за потенциалом действия. Р. обнаруживается при стимуляции нервов и мышц парными электрическими импульсами. Если сила 1-го импульса достаточна для возникновения потенциала действия, ответ на 2-й будет зависеть от длительности паузы между импульсами. При очень коротком интервале ответ на 2-й импульс отсутствует, как бы ни увеличивалась интенсивность стимуляции (абсолютный рефрактерный период). Удлинение интервала приводит к тому, что 2-й импульс начинает вызывать ответ, но меньший по амплитуде, чем 1-й импульс (в опытах на нервных стволах, состоящих из большого числа параллельных нервных проводников), либо для возникновения ответа на 2-й импульс необходимо увеличить силу раздражающего тока (в опытах на одиночных нервных волокнах). Период сниженной возбудимости нервной или мышечной клетки называется относительным рефракторным периодом. За ним следует </a:t>
            </a:r>
            <a:r>
              <a:rPr lang="ru-RU" sz="1200" dirty="0" err="1" smtClean="0"/>
              <a:t>супернормальный</a:t>
            </a:r>
            <a:r>
              <a:rPr lang="ru-RU" sz="1200" dirty="0" smtClean="0"/>
              <a:t> период, или фаза экзальтации, т. е. фаза повышенной возбудимости, сменяющаяся периодом несколько сниженной возбудимости — </a:t>
            </a:r>
            <a:r>
              <a:rPr lang="ru-RU" sz="1200" dirty="0" err="1" smtClean="0"/>
              <a:t>субнормальным</a:t>
            </a:r>
            <a:r>
              <a:rPr lang="ru-RU" sz="1200" dirty="0" smtClean="0"/>
              <a:t> периодом. В основе наблюдаемых колебаний возбудимости лежит изменение проницаемости биологических мембран, сопровождающее возникновение потенциала действия (см. Биоэлектрические потенциалы). Длительность каждого периода определяется кинетикой этих процессов в данной ткани. В быстропроводящих нервных волокнах Р. длится не более 3—5 </a:t>
            </a:r>
            <a:r>
              <a:rPr lang="ru-RU" sz="1200" dirty="0" err="1" smtClean="0"/>
              <a:t>мсек</a:t>
            </a:r>
            <a:r>
              <a:rPr lang="ru-RU" sz="1200" dirty="0" smtClean="0"/>
              <a:t>, в мышце сердца период изменений возбудимости занимает до 500 </a:t>
            </a:r>
            <a:r>
              <a:rPr lang="ru-RU" sz="1200" dirty="0" err="1" smtClean="0"/>
              <a:t>мсек</a:t>
            </a:r>
            <a:r>
              <a:rPr lang="ru-RU" sz="1200" dirty="0" smtClean="0"/>
              <a:t>. Р. — один из факторов, ограничивающих частоту воспроизведения биологических сигналов, их суммацию и скорость проведения. При изменении температуры или действии некоторых лекарственных веществ длительность рефракторных периодов может меняться, чем пользуются для управления возбудимостью ткани, например сердечной мышцы: удлинение относительного рефрактерного периода приводит к снижению частоты сердечных сокращений и устранению нарушений ритма работы сердца.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Л. Г. </a:t>
            </a:r>
            <a:r>
              <a:rPr lang="ru-RU" sz="1200" dirty="0" err="1" smtClean="0"/>
              <a:t>Магазаник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BF6DC-3B9F-47DA-97AD-5DD7EAF4B59D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6970" y="0"/>
            <a:ext cx="7917873" cy="6863417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Возбуждение  - ответная реакция клетки на действие раздражителя,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проявляющаяся в специфической для нее функции (проведение возбуждения, сокращении, секреции) </a:t>
            </a:r>
          </a:p>
          <a:p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неспецифической реакции – генерации потенциала действия.</a:t>
            </a:r>
            <a:endParaRPr lang="ru-RU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6188" y="2057400"/>
            <a:ext cx="7917873" cy="2554545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Возбудимость </a:t>
            </a:r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</a:t>
            </a:r>
            <a:endParaRPr lang="ru-RU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свойство.</a:t>
            </a:r>
          </a:p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Возбуждение </a:t>
            </a:r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</a:t>
            </a:r>
            <a:endParaRPr lang="ru-RU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</a:t>
            </a:r>
            <a:r>
              <a:rPr lang="ru-RU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процесс.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12" y="1239525"/>
            <a:ext cx="4081875" cy="357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612" y="267237"/>
            <a:ext cx="7917873" cy="707886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Меры </a:t>
            </a:r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озбудимости</a:t>
            </a:r>
            <a:endParaRPr lang="ru-RU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824" y="5199845"/>
            <a:ext cx="7917873" cy="1569660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Силовая: реобаза (Р)</a:t>
            </a:r>
          </a:p>
          <a:p>
            <a:pPr algn="l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Временные: </a:t>
            </a:r>
          </a:p>
          <a:p>
            <a:pPr algn="l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-полезное время (ПВ)</a:t>
            </a:r>
          </a:p>
          <a:p>
            <a:pPr algn="l"/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-х</a:t>
            </a: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ронаксия (Х)</a:t>
            </a: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61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293914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00" name="Group 24"/>
          <p:cNvGrpSpPr>
            <a:grpSpLocks/>
          </p:cNvGrpSpPr>
          <p:nvPr/>
        </p:nvGrpSpPr>
        <p:grpSpPr bwMode="auto">
          <a:xfrm>
            <a:off x="903142" y="2430463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540505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870" name="Picture 70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4893652" y="160704"/>
            <a:ext cx="38211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0" y="3774079"/>
            <a:ext cx="9144000" cy="30839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-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стеклянная трубочка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 вытянутым концом.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Диаметр кончика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микроэлектрода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1-3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мкм, что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проткнуть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мембрану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клетки без нарушения ее целостности.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заполнен раствором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KCl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, что позволяет проводить через него электрический ток.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Это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измерить разность потенциала между цитоплазмой клетки и межклеточной средой.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301 " pathEditMode="relative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  <p:bldP spid="256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 bwMode="auto">
          <a:xfrm>
            <a:off x="4033576" y="0"/>
            <a:ext cx="5110424" cy="4396154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0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82360" y="2648672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446988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556627" y="4626434"/>
            <a:ext cx="8296427" cy="2031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Мембранный потенциал клетки (МП) –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разность потенциалов между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цитоплазмой клетки и межклеточной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средой. 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Величина составляет – 30 - 90 мВ.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4502727" y="3252355"/>
            <a:ext cx="3352800" cy="587375"/>
            <a:chOff x="3648" y="3456"/>
            <a:chExt cx="2112" cy="370"/>
          </a:xfrm>
        </p:grpSpPr>
        <p:sp>
          <p:nvSpPr>
            <p:cNvPr id="15" name="Line 50"/>
            <p:cNvSpPr>
              <a:spLocks noChangeShapeType="1"/>
            </p:cNvSpPr>
            <p:nvPr/>
          </p:nvSpPr>
          <p:spPr bwMode="auto">
            <a:xfrm flipV="1">
              <a:off x="3648" y="3456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5210" y="3552"/>
              <a:ext cx="550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/>
                <a:t>время,</a:t>
              </a:r>
            </a:p>
            <a:p>
              <a:pPr algn="l">
                <a:lnSpc>
                  <a:spcPct val="70000"/>
                </a:lnSpc>
              </a:pPr>
              <a:r>
                <a:rPr lang="ru-RU" sz="1600"/>
                <a:t> мин</a:t>
              </a:r>
            </a:p>
          </p:txBody>
        </p: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4205865" y="356755"/>
            <a:ext cx="3421062" cy="2895600"/>
            <a:chOff x="3461" y="1632"/>
            <a:chExt cx="2155" cy="1824"/>
          </a:xfrm>
        </p:grpSpPr>
        <p:sp>
          <p:nvSpPr>
            <p:cNvPr id="18" name="Line 49"/>
            <p:cNvSpPr>
              <a:spLocks noChangeShapeType="1"/>
            </p:cNvSpPr>
            <p:nvPr/>
          </p:nvSpPr>
          <p:spPr bwMode="auto">
            <a:xfrm flipV="1">
              <a:off x="3648" y="1632"/>
              <a:ext cx="0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V="1">
              <a:off x="3600" y="211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3792" y="1657"/>
              <a:ext cx="11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/>
                <a:t>вольтметра, мВ</a:t>
              </a:r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3461" y="1968"/>
              <a:ext cx="18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0</a:t>
              </a:r>
            </a:p>
          </p:txBody>
        </p:sp>
      </p:grpSp>
      <p:grpSp>
        <p:nvGrpSpPr>
          <p:cNvPr id="25" name="Group 64"/>
          <p:cNvGrpSpPr>
            <a:grpSpLocks/>
          </p:cNvGrpSpPr>
          <p:nvPr/>
        </p:nvGrpSpPr>
        <p:grpSpPr bwMode="auto">
          <a:xfrm>
            <a:off x="5119254" y="2784764"/>
            <a:ext cx="1255713" cy="1524000"/>
            <a:chOff x="3840" y="3168"/>
            <a:chExt cx="791" cy="960"/>
          </a:xfrm>
        </p:grpSpPr>
        <p:sp>
          <p:nvSpPr>
            <p:cNvPr id="26" name="Line 62"/>
            <p:cNvSpPr>
              <a:spLocks noChangeShapeType="1"/>
            </p:cNvSpPr>
            <p:nvPr/>
          </p:nvSpPr>
          <p:spPr bwMode="auto">
            <a:xfrm flipV="1">
              <a:off x="4224" y="316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3840" y="3608"/>
              <a:ext cx="79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/>
                <a:t>момент</a:t>
              </a:r>
            </a:p>
            <a:p>
              <a:r>
                <a:rPr lang="ru-RU" sz="1600" dirty="0"/>
                <a:t>прокола</a:t>
              </a:r>
            </a:p>
            <a:p>
              <a:r>
                <a:rPr lang="ru-RU" sz="1600" dirty="0"/>
                <a:t>мембраны</a:t>
              </a:r>
            </a:p>
          </p:txBody>
        </p:sp>
      </p:grpSp>
      <p:grpSp>
        <p:nvGrpSpPr>
          <p:cNvPr id="29" name="Group 69"/>
          <p:cNvGrpSpPr>
            <a:grpSpLocks/>
          </p:cNvGrpSpPr>
          <p:nvPr/>
        </p:nvGrpSpPr>
        <p:grpSpPr bwMode="auto">
          <a:xfrm>
            <a:off x="4087861" y="2139380"/>
            <a:ext cx="3646213" cy="536576"/>
            <a:chOff x="3454" y="2768"/>
            <a:chExt cx="1825" cy="338"/>
          </a:xfrm>
        </p:grpSpPr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659" y="307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Text Box 66"/>
            <p:cNvSpPr txBox="1">
              <a:spLocks noChangeArrowheads="1"/>
            </p:cNvSpPr>
            <p:nvPr/>
          </p:nvSpPr>
          <p:spPr bwMode="auto">
            <a:xfrm>
              <a:off x="3454" y="2893"/>
              <a:ext cx="2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/>
                <a:t>-90</a:t>
              </a:r>
              <a:endParaRPr lang="ru-RU" sz="1600" dirty="0"/>
            </a:p>
          </p:txBody>
        </p:sp>
        <p:sp>
          <p:nvSpPr>
            <p:cNvPr id="32" name="Text Box 67"/>
            <p:cNvSpPr txBox="1">
              <a:spLocks noChangeArrowheads="1"/>
            </p:cNvSpPr>
            <p:nvPr/>
          </p:nvSpPr>
          <p:spPr bwMode="auto">
            <a:xfrm>
              <a:off x="4907" y="2768"/>
              <a:ext cx="3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 smtClean="0"/>
                <a:t>МП</a:t>
              </a:r>
              <a:endParaRPr lang="ru-RU" sz="2800" dirty="0"/>
            </a:p>
          </p:txBody>
        </p:sp>
      </p:grpSp>
      <p:cxnSp>
        <p:nvCxnSpPr>
          <p:cNvPr id="35" name="Соединительная линия уступом 34"/>
          <p:cNvCxnSpPr/>
          <p:nvPr/>
        </p:nvCxnSpPr>
        <p:spPr bwMode="auto">
          <a:xfrm>
            <a:off x="4502727" y="1127342"/>
            <a:ext cx="2407228" cy="149116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134 L -0.00018 0.10394 " pathEditMode="relative" ptsTypes="AA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2" grpId="0" animBg="1"/>
      <p:bldP spid="7681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612" y="267237"/>
            <a:ext cx="7917873" cy="132343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Электрофизиологический критерий возбудимости</a:t>
            </a:r>
            <a:endParaRPr lang="ru-RU" sz="400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02" y="2495282"/>
            <a:ext cx="7917873" cy="1569660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240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Пороговый потенциал – минимальный сдвиг потенциала мембраны, при котором деполяризация мембраны достигает критического уровня.</a:t>
            </a:r>
            <a:endParaRPr lang="ru-RU" sz="240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650" y="4949481"/>
            <a:ext cx="5897795" cy="923330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ПП = МПП-КУД</a:t>
            </a:r>
            <a:endParaRPr lang="ru-RU" sz="5400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2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1902</Words>
  <Application>Microsoft Office PowerPoint</Application>
  <PresentationFormat>Экран (4:3)</PresentationFormat>
  <Paragraphs>405</Paragraphs>
  <Slides>38</Slides>
  <Notes>18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Рефрактерность</vt:lpstr>
      <vt:lpstr>Презентация PowerPoint</vt:lpstr>
      <vt:lpstr>Презентация PowerPoint</vt:lpstr>
      <vt:lpstr>Лабильность</vt:lpstr>
      <vt:lpstr>Лабильность</vt:lpstr>
      <vt:lpstr>Лабильность</vt:lpstr>
      <vt:lpstr>Лабильность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BioMSU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Andrey Kamensky</dc:creator>
  <cp:lastModifiedBy>Женя</cp:lastModifiedBy>
  <cp:revision>248</cp:revision>
  <dcterms:created xsi:type="dcterms:W3CDTF">2004-09-28T11:08:52Z</dcterms:created>
  <dcterms:modified xsi:type="dcterms:W3CDTF">2013-09-10T18:36:34Z</dcterms:modified>
</cp:coreProperties>
</file>